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48" r:id="rId1"/>
    <p:sldMasterId id="2147483651" r:id="rId2"/>
  </p:sldMasterIdLst>
  <p:notesMasterIdLst>
    <p:notesMasterId r:id="rId1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88163" cy="10018713"/>
  <p:embeddedFontLst>
    <p:embeddedFont>
      <p:font typeface="Garamond" panose="02020404030301010803" pitchFamily="18" charset="0"/>
      <p:regular r:id="rId13"/>
      <p:bold r:id="rId14"/>
      <p:italic r:id="rId15"/>
      <p:boldItalic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1" roundtripDataSignature="AMtx7mjhBgnzRzBWJMgmqYGOKTMyrRU7n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1502D91-F3D7-400C-93F3-11FC6C2272F4}">
  <a:tblStyle styleId="{31502D91-F3D7-400C-93F3-11FC6C2272F4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CECE7"/>
          </a:solidFill>
        </a:fill>
      </a:tcStyle>
    </a:wholeTbl>
    <a:band1H>
      <a:tcTxStyle/>
      <a:tcStyle>
        <a:tcBdr/>
        <a:fill>
          <a:solidFill>
            <a:srgbClr val="F8D6CC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F8D6CC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2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2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1500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font" Target="fonts/font1.fntdata"/><Relationship Id="rId3" Type="http://schemas.openxmlformats.org/officeDocument/2006/relationships/slide" Target="slides/slide1.xml"/><Relationship Id="rId21" Type="http://customschemas.google.com/relationships/presentationmetadata" Target="metadata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font" Target="fonts/font3.fntdata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font" Target="fonts/font2.fntdata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84870" cy="5026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01699" y="0"/>
            <a:ext cx="2984870" cy="5026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89038" y="1250950"/>
            <a:ext cx="4510087" cy="33829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8817" y="4821506"/>
            <a:ext cx="5510530" cy="39448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516040"/>
            <a:ext cx="2984870" cy="502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01699" y="9516040"/>
            <a:ext cx="2984870" cy="502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algn="r">
              <a:buSzPts val="1200"/>
            </a:pPr>
            <a:fld id="{00000000-1234-1234-1234-123412341234}" type="slidenum">
              <a:rPr lang="tr-TR" sz="120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ts val="1200"/>
              </a:pPr>
              <a:t>‹#›</a:t>
            </a:fld>
            <a:endParaRPr lang="tr-TR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:notes"/>
          <p:cNvSpPr txBox="1">
            <a:spLocks noGrp="1"/>
          </p:cNvSpPr>
          <p:nvPr>
            <p:ph type="body" idx="1"/>
          </p:nvPr>
        </p:nvSpPr>
        <p:spPr>
          <a:xfrm>
            <a:off x="688817" y="4821506"/>
            <a:ext cx="5510530" cy="39448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99" name="Google Shape;9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0950"/>
            <a:ext cx="4510087" cy="33829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0950"/>
            <a:ext cx="4510087" cy="33829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4" name="Google Shape;104;p2:notes"/>
          <p:cNvSpPr txBox="1">
            <a:spLocks noGrp="1"/>
          </p:cNvSpPr>
          <p:nvPr>
            <p:ph type="body" idx="1"/>
          </p:nvPr>
        </p:nvSpPr>
        <p:spPr>
          <a:xfrm>
            <a:off x="688817" y="4821506"/>
            <a:ext cx="5510530" cy="39448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indent="0"/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0950"/>
            <a:ext cx="4510087" cy="33829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4" name="Google Shape;124;p5:notes"/>
          <p:cNvSpPr txBox="1">
            <a:spLocks noGrp="1"/>
          </p:cNvSpPr>
          <p:nvPr>
            <p:ph type="body" idx="1"/>
          </p:nvPr>
        </p:nvSpPr>
        <p:spPr>
          <a:xfrm>
            <a:off x="688817" y="4821506"/>
            <a:ext cx="5510530" cy="39448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indent="0" algn="just">
              <a:spcBef>
                <a:spcPts val="427"/>
              </a:spcBef>
            </a:pPr>
            <a:endParaRPr/>
          </a:p>
        </p:txBody>
      </p:sp>
      <p:sp>
        <p:nvSpPr>
          <p:cNvPr id="125" name="Google Shape;125;p5:notes"/>
          <p:cNvSpPr txBox="1">
            <a:spLocks noGrp="1"/>
          </p:cNvSpPr>
          <p:nvPr>
            <p:ph type="sldNum" idx="12"/>
          </p:nvPr>
        </p:nvSpPr>
        <p:spPr>
          <a:xfrm>
            <a:off x="3901699" y="9516040"/>
            <a:ext cx="2984870" cy="502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algn="r">
              <a:buSzPts val="1200"/>
            </a:pPr>
            <a:fld id="{00000000-1234-1234-1234-123412341234}" type="slidenum">
              <a:rPr lang="tr-TR" sz="1200">
                <a:latin typeface="Calibri"/>
                <a:ea typeface="Calibri"/>
                <a:cs typeface="Calibri"/>
                <a:sym typeface="Calibri"/>
              </a:rPr>
              <a:pPr algn="r">
                <a:buSzPts val="1200"/>
              </a:pPr>
              <a:t>3</a:t>
            </a:fld>
            <a:endParaRPr sz="12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0950"/>
            <a:ext cx="4510087" cy="33829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7" name="Google Shape;137;p6:notes"/>
          <p:cNvSpPr txBox="1">
            <a:spLocks noGrp="1"/>
          </p:cNvSpPr>
          <p:nvPr>
            <p:ph type="body" idx="1"/>
          </p:nvPr>
        </p:nvSpPr>
        <p:spPr>
          <a:xfrm>
            <a:off x="688817" y="4821506"/>
            <a:ext cx="5510530" cy="39448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indent="0" algn="just"/>
            <a:endParaRPr/>
          </a:p>
        </p:txBody>
      </p:sp>
      <p:sp>
        <p:nvSpPr>
          <p:cNvPr id="138" name="Google Shape;138;p6:notes"/>
          <p:cNvSpPr txBox="1">
            <a:spLocks noGrp="1"/>
          </p:cNvSpPr>
          <p:nvPr>
            <p:ph type="sldNum" idx="12"/>
          </p:nvPr>
        </p:nvSpPr>
        <p:spPr>
          <a:xfrm>
            <a:off x="3901699" y="9516040"/>
            <a:ext cx="2984870" cy="502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algn="r">
              <a:buSzPts val="1200"/>
            </a:pPr>
            <a:fld id="{00000000-1234-1234-1234-123412341234}" type="slidenum">
              <a:rPr lang="tr-TR" sz="1200">
                <a:latin typeface="Calibri"/>
                <a:ea typeface="Calibri"/>
                <a:cs typeface="Calibri"/>
                <a:sym typeface="Calibri"/>
              </a:rPr>
              <a:pPr algn="r">
                <a:buSzPts val="1200"/>
              </a:pPr>
              <a:t>4</a:t>
            </a:fld>
            <a:endParaRPr sz="12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0950"/>
            <a:ext cx="4510087" cy="33829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0" name="Google Shape;170;p7:notes"/>
          <p:cNvSpPr txBox="1">
            <a:spLocks noGrp="1"/>
          </p:cNvSpPr>
          <p:nvPr>
            <p:ph type="body" idx="1"/>
          </p:nvPr>
        </p:nvSpPr>
        <p:spPr>
          <a:xfrm>
            <a:off x="688817" y="4821506"/>
            <a:ext cx="5510530" cy="39448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indent="0" algn="just">
              <a:buClr>
                <a:schemeClr val="dk1"/>
              </a:buClr>
              <a:buSzPts val="1200"/>
            </a:pPr>
            <a:r>
              <a:rPr lang="tr-TR"/>
              <a:t>Kıdem tazminatı ve ilave tediye alacağı davalarının önüne geçilmesi hedeflenmektedir.</a:t>
            </a:r>
            <a:endParaRPr/>
          </a:p>
          <a:p>
            <a:pPr marL="0" indent="0" algn="just">
              <a:spcBef>
                <a:spcPts val="427"/>
              </a:spcBef>
              <a:buClr>
                <a:schemeClr val="dk1"/>
              </a:buClr>
              <a:buSzPts val="1200"/>
            </a:pPr>
            <a:r>
              <a:rPr lang="tr-TR"/>
              <a:t>*Diğer programlarla birleşmemesi amacıyla bu husus belirtilmiştir. (TYP, İÖ, KÇÖ, İEP)</a:t>
            </a:r>
            <a:endParaRPr/>
          </a:p>
        </p:txBody>
      </p:sp>
      <p:sp>
        <p:nvSpPr>
          <p:cNvPr id="171" name="Google Shape;171;p7:notes"/>
          <p:cNvSpPr txBox="1">
            <a:spLocks noGrp="1"/>
          </p:cNvSpPr>
          <p:nvPr>
            <p:ph type="sldNum" idx="12"/>
          </p:nvPr>
        </p:nvSpPr>
        <p:spPr>
          <a:xfrm>
            <a:off x="3901699" y="9516040"/>
            <a:ext cx="2984870" cy="502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algn="r">
              <a:buSzPts val="1200"/>
            </a:pPr>
            <a:fld id="{00000000-1234-1234-1234-123412341234}" type="slidenum">
              <a:rPr lang="tr-TR" sz="1200">
                <a:latin typeface="Calibri"/>
                <a:ea typeface="Calibri"/>
                <a:cs typeface="Calibri"/>
                <a:sym typeface="Calibri"/>
              </a:rPr>
              <a:pPr algn="r">
                <a:buSzPts val="1200"/>
              </a:pPr>
              <a:t>5</a:t>
            </a:fld>
            <a:endParaRPr sz="12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0950"/>
            <a:ext cx="4510087" cy="33829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1" name="Google Shape;201;p28:notes"/>
          <p:cNvSpPr txBox="1">
            <a:spLocks noGrp="1"/>
          </p:cNvSpPr>
          <p:nvPr>
            <p:ph type="body" idx="1"/>
          </p:nvPr>
        </p:nvSpPr>
        <p:spPr>
          <a:xfrm>
            <a:off x="688817" y="4821506"/>
            <a:ext cx="5510530" cy="39448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indent="0" algn="just">
              <a:buClr>
                <a:schemeClr val="dk1"/>
              </a:buClr>
              <a:buSzPts val="1200"/>
            </a:pPr>
            <a:r>
              <a:rPr lang="tr-TR"/>
              <a:t>Kıdem tazminatı ve ilave tediye alacağı davalarının önüne geçilmesi hedeflenmektedir.</a:t>
            </a:r>
            <a:endParaRPr/>
          </a:p>
          <a:p>
            <a:pPr marL="0" indent="0" algn="just">
              <a:spcBef>
                <a:spcPts val="427"/>
              </a:spcBef>
              <a:buClr>
                <a:schemeClr val="dk1"/>
              </a:buClr>
              <a:buSzPts val="1200"/>
            </a:pPr>
            <a:r>
              <a:rPr lang="tr-TR"/>
              <a:t>*Diğer programlarla birleşmemesi amacıyla bu husus belirtilmiştir. (TYP, İÖ, KÇÖ, İEP)</a:t>
            </a:r>
            <a:endParaRPr/>
          </a:p>
        </p:txBody>
      </p:sp>
      <p:sp>
        <p:nvSpPr>
          <p:cNvPr id="202" name="Google Shape;202;p28:notes"/>
          <p:cNvSpPr txBox="1">
            <a:spLocks noGrp="1"/>
          </p:cNvSpPr>
          <p:nvPr>
            <p:ph type="sldNum" idx="12"/>
          </p:nvPr>
        </p:nvSpPr>
        <p:spPr>
          <a:xfrm>
            <a:off x="3901699" y="9516040"/>
            <a:ext cx="2984870" cy="502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algn="r">
              <a:buSzPts val="1200"/>
            </a:pPr>
            <a:fld id="{00000000-1234-1234-1234-123412341234}" type="slidenum">
              <a:rPr lang="tr-TR" sz="1200">
                <a:latin typeface="Calibri"/>
                <a:ea typeface="Calibri"/>
                <a:cs typeface="Calibri"/>
                <a:sym typeface="Calibri"/>
              </a:rPr>
              <a:pPr algn="r">
                <a:buSzPts val="1200"/>
              </a:pPr>
              <a:t>6</a:t>
            </a:fld>
            <a:endParaRPr sz="12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0950"/>
            <a:ext cx="4510087" cy="33829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8" name="Google Shape;218;p29:notes"/>
          <p:cNvSpPr txBox="1">
            <a:spLocks noGrp="1"/>
          </p:cNvSpPr>
          <p:nvPr>
            <p:ph type="body" idx="1"/>
          </p:nvPr>
        </p:nvSpPr>
        <p:spPr>
          <a:xfrm>
            <a:off x="688817" y="4821506"/>
            <a:ext cx="5510530" cy="39448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indent="0" algn="just">
              <a:buClr>
                <a:schemeClr val="dk1"/>
              </a:buClr>
              <a:buSzPts val="1200"/>
            </a:pPr>
            <a:r>
              <a:rPr lang="tr-TR"/>
              <a:t>Kıdem tazminatı ve ilave tediye alacağı davalarının önüne geçilmesi hedeflenmektedir.</a:t>
            </a:r>
            <a:endParaRPr/>
          </a:p>
          <a:p>
            <a:pPr marL="0" indent="0" algn="just">
              <a:spcBef>
                <a:spcPts val="427"/>
              </a:spcBef>
              <a:buClr>
                <a:schemeClr val="dk1"/>
              </a:buClr>
              <a:buSzPts val="1200"/>
            </a:pPr>
            <a:r>
              <a:rPr lang="tr-TR"/>
              <a:t>*Diğer programlarla birleşmemesi amacıyla bu husus belirtilmiştir. (TYP, İÖ, KÇÖ, İEP)</a:t>
            </a:r>
            <a:endParaRPr/>
          </a:p>
        </p:txBody>
      </p:sp>
      <p:sp>
        <p:nvSpPr>
          <p:cNvPr id="219" name="Google Shape;219;p29:notes"/>
          <p:cNvSpPr txBox="1">
            <a:spLocks noGrp="1"/>
          </p:cNvSpPr>
          <p:nvPr>
            <p:ph type="sldNum" idx="12"/>
          </p:nvPr>
        </p:nvSpPr>
        <p:spPr>
          <a:xfrm>
            <a:off x="3901699" y="9516040"/>
            <a:ext cx="2984870" cy="502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algn="r">
              <a:buSzPts val="1200"/>
            </a:pPr>
            <a:fld id="{00000000-1234-1234-1234-123412341234}" type="slidenum">
              <a:rPr lang="tr-TR" sz="1200">
                <a:latin typeface="Calibri"/>
                <a:ea typeface="Calibri"/>
                <a:cs typeface="Calibri"/>
                <a:sym typeface="Calibri"/>
              </a:rPr>
              <a:pPr algn="r">
                <a:buSzPts val="1200"/>
              </a:pPr>
              <a:t>7</a:t>
            </a:fld>
            <a:endParaRPr sz="12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0950"/>
            <a:ext cx="4510087" cy="33829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7" name="Google Shape;227;p30:notes"/>
          <p:cNvSpPr txBox="1">
            <a:spLocks noGrp="1"/>
          </p:cNvSpPr>
          <p:nvPr>
            <p:ph type="body" idx="1"/>
          </p:nvPr>
        </p:nvSpPr>
        <p:spPr>
          <a:xfrm>
            <a:off x="688817" y="4821506"/>
            <a:ext cx="5510530" cy="39448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indent="0" algn="just">
              <a:buClr>
                <a:srgbClr val="FFFFFF"/>
              </a:buClr>
              <a:buSzPts val="1200"/>
            </a:pPr>
            <a:r>
              <a:rPr lang="tr-TR" b="1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rPr>
              <a:t>Devam Zorunluluğu, İzin ve Ödemeye İlişkin Hususlar </a:t>
            </a:r>
            <a:endParaRPr>
              <a:latin typeface="Garamond"/>
              <a:ea typeface="Garamond"/>
              <a:cs typeface="Garamond"/>
              <a:sym typeface="Garamond"/>
            </a:endParaRPr>
          </a:p>
          <a:p>
            <a:pPr marL="0" indent="0" algn="just">
              <a:spcBef>
                <a:spcPts val="427"/>
              </a:spcBef>
              <a:buClr>
                <a:schemeClr val="dk1"/>
              </a:buClr>
              <a:buSzPts val="1200"/>
            </a:pPr>
            <a:r>
              <a:rPr lang="tr-TR">
                <a:latin typeface="Garamond"/>
                <a:ea typeface="Garamond"/>
                <a:cs typeface="Garamond"/>
                <a:sym typeface="Garamond"/>
              </a:rPr>
              <a:t>Katılımcılara programların en fazla 6 ay uygulanması durumunda 7 gün; daha uzun süreli uygulanması durumunda ise 10 güne kadar ücretsiz izin verilebilir.</a:t>
            </a:r>
            <a:endParaRPr/>
          </a:p>
          <a:p>
            <a:pPr marL="0" indent="0" algn="just">
              <a:spcBef>
                <a:spcPts val="427"/>
              </a:spcBef>
              <a:buClr>
                <a:schemeClr val="dk1"/>
              </a:buClr>
              <a:buSzPts val="1200"/>
            </a:pPr>
            <a:r>
              <a:rPr lang="tr-TR">
                <a:latin typeface="Garamond"/>
                <a:ea typeface="Garamond"/>
                <a:cs typeface="Garamond"/>
                <a:sym typeface="Garamond"/>
              </a:rPr>
              <a:t>Sağlık sorunları, evlenme, doğum ve birinci derece yakınlarının vefatı ve benzeri durumlar da ücretsiz izin süresi kapsamında değerlendirilir.</a:t>
            </a:r>
            <a:endParaRPr/>
          </a:p>
          <a:p>
            <a:pPr marL="0" indent="0" algn="just">
              <a:spcBef>
                <a:spcPts val="427"/>
              </a:spcBef>
              <a:buClr>
                <a:schemeClr val="dk1"/>
              </a:buClr>
              <a:buSzPts val="1200"/>
            </a:pPr>
            <a:r>
              <a:rPr lang="tr-TR">
                <a:latin typeface="Garamond"/>
                <a:ea typeface="Garamond"/>
                <a:cs typeface="Garamond"/>
                <a:sym typeface="Garamond"/>
              </a:rPr>
              <a:t>Katılımcılara programa devam ettiği günler için asgari ücret tespit komisyonu tarafından belirlenen günlük net asgari ücret miktarı kadar zaruri gider ödemesi yapılır. </a:t>
            </a:r>
            <a:endParaRPr/>
          </a:p>
          <a:p>
            <a:pPr marL="0" indent="0" algn="just">
              <a:spcBef>
                <a:spcPts val="427"/>
              </a:spcBef>
              <a:buClr>
                <a:schemeClr val="dk1"/>
              </a:buClr>
              <a:buSzPts val="1200"/>
            </a:pPr>
            <a:r>
              <a:rPr lang="tr-TR">
                <a:latin typeface="Garamond"/>
                <a:ea typeface="Garamond"/>
                <a:cs typeface="Garamond"/>
                <a:sym typeface="Garamond"/>
              </a:rPr>
              <a:t>Programlara devam edilen süre içerisinde 5510 sayılı Kanunun 5 inci maddesinin birinci fıkrasının (e) bendi kapsamında her bir katılımcı için tahakkuk edecek sigorta primleri Kurum tarafından ödenir. (%5,5) (bildirimi yüklenicilerin yapması hususu SGK ile değerlendirilebilir)</a:t>
            </a:r>
            <a:endParaRPr/>
          </a:p>
          <a:p>
            <a:pPr marL="0" indent="0" algn="just">
              <a:spcBef>
                <a:spcPts val="427"/>
              </a:spcBef>
              <a:buClr>
                <a:schemeClr val="dk1"/>
              </a:buClr>
              <a:buSzPts val="1200"/>
            </a:pPr>
            <a:r>
              <a:rPr lang="tr-TR">
                <a:latin typeface="Garamond"/>
                <a:ea typeface="Garamond"/>
                <a:cs typeface="Garamond"/>
                <a:sym typeface="Garamond"/>
              </a:rPr>
              <a:t>* Program içerisinde başka bir işte çalışanların sigortalılık kapsamına göre bu kişiler için GSS prim borcu oluşacaktır. Bu prim borcunu kişilerin kendisinin ödemesi gerekmektedir.</a:t>
            </a:r>
            <a:endParaRPr>
              <a:latin typeface="Garamond"/>
              <a:ea typeface="Garamond"/>
              <a:cs typeface="Garamond"/>
              <a:sym typeface="Garamond"/>
            </a:endParaRPr>
          </a:p>
          <a:p>
            <a:pPr marL="0" indent="0" algn="just">
              <a:spcBef>
                <a:spcPts val="427"/>
              </a:spcBef>
            </a:pPr>
            <a:endParaRPr/>
          </a:p>
        </p:txBody>
      </p:sp>
      <p:sp>
        <p:nvSpPr>
          <p:cNvPr id="228" name="Google Shape;228;p30:notes"/>
          <p:cNvSpPr txBox="1">
            <a:spLocks noGrp="1"/>
          </p:cNvSpPr>
          <p:nvPr>
            <p:ph type="sldNum" idx="12"/>
          </p:nvPr>
        </p:nvSpPr>
        <p:spPr>
          <a:xfrm>
            <a:off x="3901699" y="9516040"/>
            <a:ext cx="2984870" cy="502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algn="r">
              <a:buSzPts val="1200"/>
            </a:pPr>
            <a:fld id="{00000000-1234-1234-1234-123412341234}" type="slidenum">
              <a:rPr lang="tr-TR" sz="1200">
                <a:latin typeface="Calibri"/>
                <a:ea typeface="Calibri"/>
                <a:cs typeface="Calibri"/>
                <a:sym typeface="Calibri"/>
              </a:rPr>
              <a:pPr algn="r">
                <a:buSzPts val="1200"/>
              </a:pPr>
              <a:t>8</a:t>
            </a:fld>
            <a:endParaRPr sz="12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11:notes"/>
          <p:cNvSpPr txBox="1">
            <a:spLocks noGrp="1"/>
          </p:cNvSpPr>
          <p:nvPr>
            <p:ph type="body" idx="1"/>
          </p:nvPr>
        </p:nvSpPr>
        <p:spPr>
          <a:xfrm>
            <a:off x="688817" y="4821506"/>
            <a:ext cx="5510530" cy="39448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250" name="Google Shape;250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0950"/>
            <a:ext cx="4510087" cy="33829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aşlık ve İçerik">
  <p:cSld name="Başlık ve İçerik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3"/>
          <p:cNvSpPr txBox="1">
            <a:spLocks noGrp="1"/>
          </p:cNvSpPr>
          <p:nvPr>
            <p:ph type="title"/>
          </p:nvPr>
        </p:nvSpPr>
        <p:spPr>
          <a:xfrm>
            <a:off x="3640508" y="31362"/>
            <a:ext cx="4874841" cy="7975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aramond"/>
              <a:buNone/>
              <a:defRPr sz="2400" b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1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3"/>
          <p:cNvSpPr txBox="1"/>
          <p:nvPr/>
        </p:nvSpPr>
        <p:spPr>
          <a:xfrm>
            <a:off x="8237611" y="6488083"/>
            <a:ext cx="513283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fld id="{00000000-1234-1234-1234-123412341234}" type="slidenum">
              <a:rPr lang="tr-TR" sz="1600" b="0" i="0" u="none" strike="noStrike" cap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‹#›</a:t>
            </a:fld>
            <a:endParaRPr sz="1600" b="0" i="0" u="none" strike="noStrike" cap="non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20" name="Google Shape;20;p13"/>
          <p:cNvSpPr txBox="1">
            <a:spLocks noGrp="1"/>
          </p:cNvSpPr>
          <p:nvPr>
            <p:ph type="body" idx="1"/>
          </p:nvPr>
        </p:nvSpPr>
        <p:spPr>
          <a:xfrm>
            <a:off x="230735" y="1068224"/>
            <a:ext cx="8716711" cy="51087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2060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2060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2060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2060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şlıklı Resim" type="picTx">
  <p:cSld name="PICTURE_WITH_CAPTION_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4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4"/>
          <p:cNvSpPr>
            <a:spLocks noGrp="1"/>
          </p:cNvSpPr>
          <p:nvPr>
            <p:ph type="pic" idx="2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80" name="Google Shape;80;p24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81" name="Google Shape;81;p24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4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4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şlık ve Dikey Metin" type="vertTx">
  <p:cSld name="VERTICAL_TEXT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5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25"/>
          <p:cNvSpPr txBox="1">
            <a:spLocks noGrp="1"/>
          </p:cNvSpPr>
          <p:nvPr>
            <p:ph type="body" idx="1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7" name="Google Shape;87;p25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25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25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key Başlık ve Metin" type="vertTitleAndTx">
  <p:cSld name="VERTICAL_TITLE_AND_VERTICAL_TEXT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6"/>
          <p:cNvSpPr txBox="1">
            <a:spLocks noGrp="1"/>
          </p:cNvSpPr>
          <p:nvPr>
            <p:ph type="title"/>
          </p:nvPr>
        </p:nvSpPr>
        <p:spPr>
          <a:xfrm rot="5400000">
            <a:off x="4623594" y="2285207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26"/>
          <p:cNvSpPr txBox="1">
            <a:spLocks noGrp="1"/>
          </p:cNvSpPr>
          <p:nvPr>
            <p:ph type="body" idx="1"/>
          </p:nvPr>
        </p:nvSpPr>
        <p:spPr>
          <a:xfrm rot="5400000">
            <a:off x="623094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3" name="Google Shape;93;p2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2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2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Başlık Slaydı">
  <p:cSld name="1_Başlık Slaydı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1_Başlık ve İçerik">
  <p:cSld name="1_Başlık ve İçerik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4"/>
          <p:cNvSpPr txBox="1">
            <a:spLocks noGrp="1"/>
          </p:cNvSpPr>
          <p:nvPr>
            <p:ph type="title"/>
          </p:nvPr>
        </p:nvSpPr>
        <p:spPr>
          <a:xfrm>
            <a:off x="3640508" y="31362"/>
            <a:ext cx="4874841" cy="7975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aramond"/>
              <a:buNone/>
              <a:defRPr sz="2400" b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4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14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4"/>
          <p:cNvSpPr txBox="1"/>
          <p:nvPr/>
        </p:nvSpPr>
        <p:spPr>
          <a:xfrm>
            <a:off x="8237611" y="6488083"/>
            <a:ext cx="513283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fld id="{00000000-1234-1234-1234-123412341234}" type="slidenum">
              <a:rPr lang="tr-TR" sz="1600" b="0" i="0" u="none" strike="noStrike" cap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‹#›</a:t>
            </a:fld>
            <a:endParaRPr sz="1600" b="0" i="0" u="none" strike="noStrike" cap="non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26" name="Google Shape;26;p14"/>
          <p:cNvSpPr txBox="1">
            <a:spLocks noGrp="1"/>
          </p:cNvSpPr>
          <p:nvPr>
            <p:ph type="body" idx="1"/>
          </p:nvPr>
        </p:nvSpPr>
        <p:spPr>
          <a:xfrm>
            <a:off x="230735" y="1068224"/>
            <a:ext cx="8716711" cy="51087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Garamond"/>
              <a:buChar char="•"/>
              <a:defRPr/>
            </a:lvl1pPr>
            <a:lvl2pPr marL="914400" marR="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2060"/>
              </a:buClr>
              <a:buSzPts val="2400"/>
              <a:buFont typeface="Garamond"/>
              <a:buChar char="•"/>
              <a:defRPr/>
            </a:lvl2pPr>
            <a:lvl3pPr marL="1371600" marR="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2060"/>
              </a:buClr>
              <a:buSzPts val="2000"/>
              <a:buFont typeface="Garamond"/>
              <a:buChar char="•"/>
              <a:defRPr/>
            </a:lvl3pPr>
            <a:lvl4pPr marL="1828800" marR="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Garamond"/>
              <a:buChar char="•"/>
              <a:defRPr/>
            </a:lvl4pPr>
            <a:lvl5pPr marL="2286000" marR="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Garamond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şlık ve İçerik" type="obj">
  <p:cSld name="OBJEC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6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6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1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ölüm Üstbilgisi" type="secHead">
  <p:cSld name="SECTION_HEADER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8"/>
          <p:cNvSpPr txBox="1"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8"/>
          <p:cNvSpPr txBox="1"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2" name="Google Shape;42;p18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8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r>
              <a:rPr lang="tr-TR"/>
              <a:t>/30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İki İçerik" type="twoObj">
  <p:cSld name="TWO_OBJECTS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9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9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19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19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9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9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Karşılaştırma" type="twoTxTwoObj">
  <p:cSld name="TWO_OBJECTS_WITH_TEX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20"/>
          <p:cNvSpPr txBox="1"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20"/>
          <p:cNvSpPr txBox="1"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55" name="Google Shape;55;p20"/>
          <p:cNvSpPr txBox="1">
            <a:spLocks noGrp="1"/>
          </p:cNvSpPr>
          <p:nvPr>
            <p:ph type="body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6" name="Google Shape;56;p20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57" name="Google Shape;57;p20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8" name="Google Shape;58;p20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0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0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Yalnızca Başlık" type="titleOnly">
  <p:cSld name="TITLE_ONLY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1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2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oş" type="blank">
  <p:cSld name="BLANK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2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2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2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şlıklı İçerik" type="objTx">
  <p:cSld name="OBJECT_WITH_CAPTION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23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3"/>
          <p:cNvSpPr txBox="1">
            <a:spLocks noGrp="1"/>
          </p:cNvSpPr>
          <p:nvPr>
            <p:ph type="body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73" name="Google Shape;73;p23"/>
          <p:cNvSpPr txBox="1">
            <a:spLocks noGrp="1"/>
          </p:cNvSpPr>
          <p:nvPr>
            <p:ph type="body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74" name="Google Shape;74;p2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2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2"/>
          <p:cNvSpPr txBox="1">
            <a:spLocks noGrp="1"/>
          </p:cNvSpPr>
          <p:nvPr>
            <p:ph type="title"/>
          </p:nvPr>
        </p:nvSpPr>
        <p:spPr>
          <a:xfrm>
            <a:off x="3349951" y="59821"/>
            <a:ext cx="5165399" cy="7434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aramond"/>
              <a:buNone/>
              <a:defRPr sz="2400" b="1" i="0" u="none" strike="noStrike" cap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2"/>
          <p:cNvSpPr txBox="1">
            <a:spLocks noGrp="1"/>
          </p:cNvSpPr>
          <p:nvPr>
            <p:ph type="body" idx="1"/>
          </p:nvPr>
        </p:nvSpPr>
        <p:spPr>
          <a:xfrm>
            <a:off x="230735" y="1068224"/>
            <a:ext cx="8716711" cy="51087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Garamond"/>
              <a:buChar char="•"/>
              <a:defRPr sz="2800" b="0" i="0" u="none" strike="noStrike" cap="none">
                <a:solidFill>
                  <a:srgbClr val="002060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2060"/>
              </a:buClr>
              <a:buSzPts val="2400"/>
              <a:buFont typeface="Garamond"/>
              <a:buChar char="•"/>
              <a:defRPr sz="2400" b="0" i="0" u="none" strike="noStrike" cap="none">
                <a:solidFill>
                  <a:srgbClr val="002060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2060"/>
              </a:buClr>
              <a:buSzPts val="2000"/>
              <a:buFont typeface="Garamond"/>
              <a:buChar char="•"/>
              <a:defRPr sz="2000" b="0" i="0" u="none" strike="noStrike" cap="none">
                <a:solidFill>
                  <a:srgbClr val="002060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Garamond"/>
              <a:buChar char="•"/>
              <a:defRPr sz="1800" b="0" i="0" u="none" strike="noStrike" cap="none">
                <a:solidFill>
                  <a:srgbClr val="002060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Garamond"/>
              <a:buChar char="•"/>
              <a:defRPr sz="1800" b="0" i="0" u="none" strike="noStrike" cap="none">
                <a:solidFill>
                  <a:srgbClr val="002060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5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9" name="Google Shape;29;p15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Google Shape;30;p15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Google Shape;31;p15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Google Shape;32;p15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"/>
          <p:cNvSpPr txBox="1">
            <a:spLocks noGrp="1"/>
          </p:cNvSpPr>
          <p:nvPr>
            <p:ph type="body" idx="4294967295"/>
          </p:nvPr>
        </p:nvSpPr>
        <p:spPr>
          <a:xfrm>
            <a:off x="428263" y="3869575"/>
            <a:ext cx="8451440" cy="28129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F3864"/>
              </a:buClr>
              <a:buSzPts val="3600"/>
              <a:buFont typeface="Garamond"/>
              <a:buNone/>
            </a:pPr>
            <a:r>
              <a:rPr lang="tr-TR" sz="3600" dirty="0">
                <a:solidFill>
                  <a:srgbClr val="1F3864"/>
                </a:solidFill>
              </a:rPr>
              <a:t>İŞKUR Gençlik Programı 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F3864"/>
              </a:buClr>
              <a:buSzPts val="3600"/>
              <a:buFont typeface="Garamond"/>
              <a:buNone/>
            </a:pPr>
            <a:r>
              <a:rPr lang="tr-TR" sz="3600" dirty="0">
                <a:solidFill>
                  <a:srgbClr val="1F3864"/>
                </a:solidFill>
              </a:rPr>
              <a:t>06.02.2025</a:t>
            </a:r>
            <a:endParaRPr sz="3600" dirty="0">
              <a:solidFill>
                <a:srgbClr val="1F3864"/>
              </a:solidFill>
            </a:endParaRPr>
          </a:p>
        </p:txBody>
      </p:sp>
      <p:pic>
        <p:nvPicPr>
          <p:cNvPr id="1028" name="Picture 4" descr="Bolu Abant İzzet Baysal Üniversitesi - Vikipedi">
            <a:extLst>
              <a:ext uri="{FF2B5EF4-FFF2-40B4-BE49-F238E27FC236}">
                <a16:creationId xmlns:a16="http://schemas.microsoft.com/office/drawing/2014/main" id="{77FFF0FE-9505-A927-CEFF-42F16D9C16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7643" y="664029"/>
            <a:ext cx="2719044" cy="2679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"/>
          <p:cNvSpPr txBox="1">
            <a:spLocks noGrp="1"/>
          </p:cNvSpPr>
          <p:nvPr>
            <p:ph type="title"/>
          </p:nvPr>
        </p:nvSpPr>
        <p:spPr>
          <a:xfrm>
            <a:off x="1435510" y="106479"/>
            <a:ext cx="7531325" cy="659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aramond"/>
              <a:buNone/>
            </a:pPr>
            <a:r>
              <a:rPr lang="tr-TR" sz="36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Sunum Planı</a:t>
            </a:r>
            <a:endParaRPr sz="3600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107" name="Google Shape;107;p2"/>
          <p:cNvSpPr txBox="1"/>
          <p:nvPr/>
        </p:nvSpPr>
        <p:spPr>
          <a:xfrm>
            <a:off x="6885967" y="558666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tr-TR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r>
              <a:rPr lang="tr-TR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/9</a:t>
            </a: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08" name="Google Shape;108;p2"/>
          <p:cNvGrpSpPr/>
          <p:nvPr/>
        </p:nvGrpSpPr>
        <p:grpSpPr>
          <a:xfrm>
            <a:off x="-3070335" y="692593"/>
            <a:ext cx="10635148" cy="5472816"/>
            <a:chOff x="-4594335" y="-704407"/>
            <a:chExt cx="10635148" cy="5472816"/>
          </a:xfrm>
        </p:grpSpPr>
        <p:sp>
          <p:nvSpPr>
            <p:cNvPr id="109" name="Google Shape;109;p2"/>
            <p:cNvSpPr/>
            <p:nvPr/>
          </p:nvSpPr>
          <p:spPr>
            <a:xfrm>
              <a:off x="-4594335" y="-704407"/>
              <a:ext cx="5472816" cy="5472816"/>
            </a:xfrm>
            <a:prstGeom prst="blockArc">
              <a:avLst>
                <a:gd name="adj1" fmla="val 18900000"/>
                <a:gd name="adj2" fmla="val 2700000"/>
                <a:gd name="adj3" fmla="val 395"/>
              </a:avLst>
            </a:prstGeom>
            <a:noFill/>
            <a:ln w="25400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2"/>
            <p:cNvSpPr/>
            <p:nvPr/>
          </p:nvSpPr>
          <p:spPr>
            <a:xfrm>
              <a:off x="460128" y="312440"/>
              <a:ext cx="5580684" cy="625205"/>
            </a:xfrm>
            <a:prstGeom prst="rect">
              <a:avLst/>
            </a:prstGeom>
            <a:solidFill>
              <a:schemeClr val="accent2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2"/>
            <p:cNvSpPr txBox="1"/>
            <p:nvPr/>
          </p:nvSpPr>
          <p:spPr>
            <a:xfrm>
              <a:off x="460128" y="312440"/>
              <a:ext cx="5580684" cy="62520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96250" tIns="60950" rIns="60950" bIns="6095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lang="tr-TR" sz="2400" b="0" i="0" u="none" strike="noStrike" cap="none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Programın Amacı ve Temel Hususlar</a:t>
              </a:r>
              <a:endParaRPr/>
            </a:p>
          </p:txBody>
        </p:sp>
        <p:sp>
          <p:nvSpPr>
            <p:cNvPr id="112" name="Google Shape;112;p2"/>
            <p:cNvSpPr/>
            <p:nvPr/>
          </p:nvSpPr>
          <p:spPr>
            <a:xfrm>
              <a:off x="69375" y="234289"/>
              <a:ext cx="781507" cy="781507"/>
            </a:xfrm>
            <a:prstGeom prst="ellipse">
              <a:avLst/>
            </a:prstGeom>
            <a:solidFill>
              <a:schemeClr val="lt1"/>
            </a:solidFill>
            <a:ln w="25400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2"/>
            <p:cNvSpPr/>
            <p:nvPr/>
          </p:nvSpPr>
          <p:spPr>
            <a:xfrm>
              <a:off x="818573" y="1250411"/>
              <a:ext cx="5222240" cy="625205"/>
            </a:xfrm>
            <a:prstGeom prst="rect">
              <a:avLst/>
            </a:prstGeom>
            <a:solidFill>
              <a:schemeClr val="accent3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2"/>
            <p:cNvSpPr txBox="1"/>
            <p:nvPr/>
          </p:nvSpPr>
          <p:spPr>
            <a:xfrm>
              <a:off x="818573" y="1250411"/>
              <a:ext cx="5222240" cy="62520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96250" tIns="60950" rIns="60950" bIns="6095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lang="tr-TR" sz="2400" b="0" i="0" u="none" strike="noStrike" cap="none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Uygulanabilecek Durumlar</a:t>
              </a:r>
              <a:endParaRPr/>
            </a:p>
          </p:txBody>
        </p:sp>
        <p:sp>
          <p:nvSpPr>
            <p:cNvPr id="115" name="Google Shape;115;p2"/>
            <p:cNvSpPr/>
            <p:nvPr/>
          </p:nvSpPr>
          <p:spPr>
            <a:xfrm>
              <a:off x="427819" y="1172260"/>
              <a:ext cx="781507" cy="781507"/>
            </a:xfrm>
            <a:prstGeom prst="ellipse">
              <a:avLst/>
            </a:prstGeom>
            <a:solidFill>
              <a:schemeClr val="lt1"/>
            </a:solidFill>
            <a:ln w="2540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2"/>
            <p:cNvSpPr/>
            <p:nvPr/>
          </p:nvSpPr>
          <p:spPr>
            <a:xfrm>
              <a:off x="818573" y="2188382"/>
              <a:ext cx="5222240" cy="625205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2"/>
            <p:cNvSpPr txBox="1"/>
            <p:nvPr/>
          </p:nvSpPr>
          <p:spPr>
            <a:xfrm>
              <a:off x="818573" y="2188382"/>
              <a:ext cx="5222240" cy="62520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96250" tIns="60950" rIns="60950" bIns="6095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lang="tr-TR" sz="2400" b="0" i="0" u="none" strike="noStrike" cap="none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Uygulama Esasları</a:t>
              </a:r>
              <a:endParaRPr/>
            </a:p>
          </p:txBody>
        </p:sp>
        <p:sp>
          <p:nvSpPr>
            <p:cNvPr id="118" name="Google Shape;118;p2"/>
            <p:cNvSpPr/>
            <p:nvPr/>
          </p:nvSpPr>
          <p:spPr>
            <a:xfrm>
              <a:off x="427819" y="2110232"/>
              <a:ext cx="781507" cy="781507"/>
            </a:xfrm>
            <a:prstGeom prst="ellipse">
              <a:avLst/>
            </a:prstGeom>
            <a:solidFill>
              <a:schemeClr val="lt1"/>
            </a:solidFill>
            <a:ln w="254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2"/>
            <p:cNvSpPr/>
            <p:nvPr/>
          </p:nvSpPr>
          <p:spPr>
            <a:xfrm>
              <a:off x="460128" y="3126353"/>
              <a:ext cx="5580684" cy="625205"/>
            </a:xfrm>
            <a:prstGeom prst="rect">
              <a:avLst/>
            </a:prstGeom>
            <a:solidFill>
              <a:srgbClr val="599BD5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2"/>
            <p:cNvSpPr txBox="1"/>
            <p:nvPr/>
          </p:nvSpPr>
          <p:spPr>
            <a:xfrm>
              <a:off x="460128" y="3126353"/>
              <a:ext cx="5580684" cy="62520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96250" tIns="60950" rIns="60950" bIns="6095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lang="tr-TR" sz="2400" b="0" i="0" u="none" strike="noStrike" cap="none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Başvuru ve Katılım Şartları</a:t>
              </a:r>
              <a:endParaRPr/>
            </a:p>
          </p:txBody>
        </p:sp>
        <p:sp>
          <p:nvSpPr>
            <p:cNvPr id="121" name="Google Shape;121;p2"/>
            <p:cNvSpPr/>
            <p:nvPr/>
          </p:nvSpPr>
          <p:spPr>
            <a:xfrm>
              <a:off x="69375" y="3048203"/>
              <a:ext cx="781507" cy="781507"/>
            </a:xfrm>
            <a:prstGeom prst="ellipse">
              <a:avLst/>
            </a:prstGeom>
            <a:solidFill>
              <a:schemeClr val="lt1"/>
            </a:solidFill>
            <a:ln w="25400" cap="flat" cmpd="sng">
              <a:solidFill>
                <a:srgbClr val="599BD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2050" name="Picture 2" descr="GÖRSEL KİMLİK KILAVUZU">
            <a:extLst>
              <a:ext uri="{FF2B5EF4-FFF2-40B4-BE49-F238E27FC236}">
                <a16:creationId xmlns:a16="http://schemas.microsoft.com/office/drawing/2014/main" id="{3371FA5F-EA37-91C1-5123-CEE64A10C5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6720" y="77352"/>
            <a:ext cx="784997" cy="78150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5"/>
          <p:cNvSpPr txBox="1">
            <a:spLocks noGrp="1"/>
          </p:cNvSpPr>
          <p:nvPr>
            <p:ph type="sldNum" idx="12"/>
          </p:nvPr>
        </p:nvSpPr>
        <p:spPr>
          <a:xfrm>
            <a:off x="6886453" y="298749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</a:pPr>
            <a:endParaRPr sz="9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lang="tr-TR" sz="1800">
                <a:solidFill>
                  <a:schemeClr val="lt1"/>
                </a:solidFill>
              </a:rPr>
              <a:t>3</a:t>
            </a:r>
            <a:r>
              <a:rPr lang="tr-TR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/9</a:t>
            </a: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Google Shape;128;p5"/>
          <p:cNvSpPr txBox="1"/>
          <p:nvPr/>
        </p:nvSpPr>
        <p:spPr>
          <a:xfrm>
            <a:off x="492413" y="1020257"/>
            <a:ext cx="8451440" cy="722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600"/>
              <a:buFont typeface="Garamond"/>
              <a:buNone/>
            </a:pPr>
            <a:endParaRPr sz="4600" b="1" i="0" u="none" strike="noStrike" cap="none">
              <a:solidFill>
                <a:srgbClr val="1F3864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grpSp>
        <p:nvGrpSpPr>
          <p:cNvPr id="129" name="Google Shape;129;p5"/>
          <p:cNvGrpSpPr/>
          <p:nvPr/>
        </p:nvGrpSpPr>
        <p:grpSpPr>
          <a:xfrm>
            <a:off x="781484" y="962623"/>
            <a:ext cx="7616244" cy="5047240"/>
            <a:chOff x="289071" y="0"/>
            <a:chExt cx="7616244" cy="5047240"/>
          </a:xfrm>
        </p:grpSpPr>
        <p:sp>
          <p:nvSpPr>
            <p:cNvPr id="130" name="Google Shape;130;p5"/>
            <p:cNvSpPr/>
            <p:nvPr/>
          </p:nvSpPr>
          <p:spPr>
            <a:xfrm>
              <a:off x="292211" y="0"/>
              <a:ext cx="7609964" cy="202939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" name="Google Shape;131;p5"/>
            <p:cNvSpPr txBox="1"/>
            <p:nvPr/>
          </p:nvSpPr>
          <p:spPr>
            <a:xfrm>
              <a:off x="292211" y="0"/>
              <a:ext cx="7609964" cy="202939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lang="tr-TR" sz="2400" b="0" i="0" u="none" strike="noStrike" cap="none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Amaç</a:t>
              </a:r>
              <a:endPara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ctr" rtl="0">
                <a:lnSpc>
                  <a:spcPct val="90000"/>
                </a:lnSpc>
                <a:spcBef>
                  <a:spcPts val="630"/>
                </a:spcBef>
                <a:spcAft>
                  <a:spcPts val="0"/>
                </a:spcAft>
                <a:buNone/>
              </a:pPr>
              <a:r>
                <a:rPr lang="tr-TR" sz="2000" b="0" i="0" u="none" strike="noStrike" cap="none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Üniversite öğrencilerinin istihdam edilebilirliğini artıracak bilgi, beceri, çalışma alışkanlığı ve disiplin kazandırmak.</a:t>
              </a:r>
              <a:endParaRPr/>
            </a:p>
            <a:p>
              <a:pPr marL="0" marR="0" lvl="0" indent="0" algn="ctr" rtl="0">
                <a:lnSpc>
                  <a:spcPct val="90000"/>
                </a:lnSpc>
                <a:spcBef>
                  <a:spcPts val="63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132" name="Google Shape;132;p5"/>
            <p:cNvSpPr/>
            <p:nvPr/>
          </p:nvSpPr>
          <p:spPr>
            <a:xfrm>
              <a:off x="289071" y="2273983"/>
              <a:ext cx="7616244" cy="2773257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" name="Google Shape;133;p5"/>
            <p:cNvSpPr txBox="1"/>
            <p:nvPr/>
          </p:nvSpPr>
          <p:spPr>
            <a:xfrm>
              <a:off x="289071" y="2273983"/>
              <a:ext cx="7616244" cy="277325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tr-TR" sz="1800" b="0" i="0" u="none" strike="noStrike" cap="none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Temel Hususlar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ctr" rtl="0">
                <a:lnSpc>
                  <a:spcPct val="90000"/>
                </a:lnSpc>
                <a:spcBef>
                  <a:spcPts val="63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tr-TR" sz="1800" b="0" i="0" u="none" strike="noStrike" cap="none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-Program kısmi istihdam modeli olarak devlet üniversiteleri ile uygulanır.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ctr" rtl="0">
                <a:lnSpc>
                  <a:spcPct val="90000"/>
                </a:lnSpc>
                <a:spcBef>
                  <a:spcPts val="63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tr-TR" sz="1800" b="0" i="0" u="none" strike="noStrike" cap="none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-Katılımcılara program içerisinde kişisel gelişim ve beceri geliştirme eğitimleri verilir.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ctr" rtl="0">
                <a:lnSpc>
                  <a:spcPct val="90000"/>
                </a:lnSpc>
                <a:spcBef>
                  <a:spcPts val="63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tr-TR" sz="1800" b="0" i="0" u="none" strike="noStrike" cap="none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-5510 sayılı Kanun’un 5/1,e hükmü kapsamında %5,5 oranında kısa vade sigorta primleri ödenir.</a:t>
              </a:r>
              <a:endParaRPr sz="1800" b="0" i="0" u="none" strike="noStrike" cap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endParaRPr>
            </a:p>
            <a:p>
              <a:pPr marL="0" marR="0" lvl="0" indent="0" algn="ctr" rtl="0">
                <a:lnSpc>
                  <a:spcPct val="90000"/>
                </a:lnSpc>
                <a:spcBef>
                  <a:spcPts val="63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</p:grpSp>
      <p:sp>
        <p:nvSpPr>
          <p:cNvPr id="134" name="Google Shape;134;p5"/>
          <p:cNvSpPr txBox="1">
            <a:spLocks noGrp="1"/>
          </p:cNvSpPr>
          <p:nvPr>
            <p:ph type="title"/>
          </p:nvPr>
        </p:nvSpPr>
        <p:spPr>
          <a:xfrm>
            <a:off x="1563330" y="58850"/>
            <a:ext cx="7456966" cy="659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tr-TR" sz="3200" b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Amacı ve Temel Hususlar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6"/>
          <p:cNvSpPr txBox="1">
            <a:spLocks noGrp="1"/>
          </p:cNvSpPr>
          <p:nvPr>
            <p:ph type="title"/>
          </p:nvPr>
        </p:nvSpPr>
        <p:spPr>
          <a:xfrm>
            <a:off x="932895" y="113009"/>
            <a:ext cx="7743272" cy="659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Garamond"/>
              <a:buNone/>
            </a:pPr>
            <a:r>
              <a:rPr lang="tr-TR" sz="3200" b="1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rPr>
              <a:t>Gençlik Programı Uygulanabilecek Durumlar</a:t>
            </a:r>
            <a:endParaRPr sz="3200" b="1">
              <a:solidFill>
                <a:srgbClr val="FFFFFF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141" name="Google Shape;141;p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</a:pPr>
            <a:fld id="{00000000-1234-1234-1234-123412341234}" type="slidenum">
              <a:rPr lang="tr-TR"/>
              <a:t>4</a:t>
            </a:fld>
            <a:endParaRPr/>
          </a:p>
        </p:txBody>
      </p:sp>
      <p:sp>
        <p:nvSpPr>
          <p:cNvPr id="142" name="Google Shape;142;p6"/>
          <p:cNvSpPr txBox="1"/>
          <p:nvPr/>
        </p:nvSpPr>
        <p:spPr>
          <a:xfrm>
            <a:off x="7099976" y="548393"/>
            <a:ext cx="204402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tr-TR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4/9</a:t>
            </a: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43" name="Google Shape;143;p6"/>
          <p:cNvGrpSpPr/>
          <p:nvPr/>
        </p:nvGrpSpPr>
        <p:grpSpPr>
          <a:xfrm>
            <a:off x="1451998" y="1018522"/>
            <a:ext cx="6181812" cy="5441525"/>
            <a:chOff x="1152741" y="-103696"/>
            <a:chExt cx="6181812" cy="5441525"/>
          </a:xfrm>
        </p:grpSpPr>
        <p:sp>
          <p:nvSpPr>
            <p:cNvPr id="144" name="Google Shape;144;p6"/>
            <p:cNvSpPr/>
            <p:nvPr/>
          </p:nvSpPr>
          <p:spPr>
            <a:xfrm>
              <a:off x="3534817" y="-103696"/>
              <a:ext cx="1343453" cy="887016"/>
            </a:xfrm>
            <a:prstGeom prst="roundRect">
              <a:avLst>
                <a:gd name="adj" fmla="val 16667"/>
              </a:avLst>
            </a:prstGeom>
            <a:solidFill>
              <a:srgbClr val="C00000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6"/>
            <p:cNvSpPr txBox="1"/>
            <p:nvPr/>
          </p:nvSpPr>
          <p:spPr>
            <a:xfrm>
              <a:off x="3578118" y="-60395"/>
              <a:ext cx="1256851" cy="80041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tr-TR" sz="10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Sürdürülebilir Kampüs Faaliyetlerinin Desteklenmesi</a:t>
              </a:r>
              <a:endParaRPr/>
            </a:p>
          </p:txBody>
        </p:sp>
        <p:sp>
          <p:nvSpPr>
            <p:cNvPr id="146" name="Google Shape;146;p6"/>
            <p:cNvSpPr/>
            <p:nvPr/>
          </p:nvSpPr>
          <p:spPr>
            <a:xfrm>
              <a:off x="2288239" y="407847"/>
              <a:ext cx="4568707" cy="4568707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68084" y="547"/>
                  </a:moveTo>
                  <a:lnTo>
                    <a:pt x="68084" y="547"/>
                  </a:lnTo>
                  <a:cubicBezTo>
                    <a:pt x="69904" y="795"/>
                    <a:pt x="71713" y="1126"/>
                    <a:pt x="73503" y="1539"/>
                  </a:cubicBezTo>
                </a:path>
              </a:pathLst>
            </a:custGeom>
            <a:noFill/>
            <a:ln w="9525" cap="flat" cmpd="sng">
              <a:solidFill>
                <a:srgbClr val="599BD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6"/>
            <p:cNvSpPr/>
            <p:nvPr/>
          </p:nvSpPr>
          <p:spPr>
            <a:xfrm>
              <a:off x="5088781" y="454552"/>
              <a:ext cx="1600241" cy="1073390"/>
            </a:xfrm>
            <a:prstGeom prst="roundRect">
              <a:avLst>
                <a:gd name="adj" fmla="val 16667"/>
              </a:avLst>
            </a:prstGeom>
            <a:solidFill>
              <a:srgbClr val="7030A0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48;p6"/>
            <p:cNvSpPr txBox="1"/>
            <p:nvPr/>
          </p:nvSpPr>
          <p:spPr>
            <a:xfrm>
              <a:off x="5141180" y="506951"/>
              <a:ext cx="1495443" cy="96859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tr-TR" sz="10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Sosyal ve Kültürel Faaliyetlerin Desteklenmesi</a:t>
              </a:r>
              <a:endParaRPr/>
            </a:p>
          </p:txBody>
        </p:sp>
        <p:sp>
          <p:nvSpPr>
            <p:cNvPr id="149" name="Google Shape;149;p6"/>
            <p:cNvSpPr/>
            <p:nvPr/>
          </p:nvSpPr>
          <p:spPr>
            <a:xfrm>
              <a:off x="1940984" y="227897"/>
              <a:ext cx="4568707" cy="4568707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4216" y="34297"/>
                  </a:moveTo>
                  <a:cubicBezTo>
                    <a:pt x="116564" y="39249"/>
                    <a:pt x="118222" y="44499"/>
                    <a:pt x="119144" y="49901"/>
                  </a:cubicBezTo>
                </a:path>
              </a:pathLst>
            </a:custGeom>
            <a:noFill/>
            <a:ln w="9525" cap="flat" cmpd="sng">
              <a:solidFill>
                <a:srgbClr val="599BD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6"/>
            <p:cNvSpPr/>
            <p:nvPr/>
          </p:nvSpPr>
          <p:spPr>
            <a:xfrm>
              <a:off x="5728171" y="2134053"/>
              <a:ext cx="1606382" cy="980223"/>
            </a:xfrm>
            <a:prstGeom prst="roundRect">
              <a:avLst>
                <a:gd name="adj" fmla="val 16667"/>
              </a:avLst>
            </a:prstGeom>
            <a:solidFill>
              <a:srgbClr val="C55A11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6"/>
            <p:cNvSpPr txBox="1"/>
            <p:nvPr/>
          </p:nvSpPr>
          <p:spPr>
            <a:xfrm>
              <a:off x="5776022" y="2181904"/>
              <a:ext cx="1510680" cy="88452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tr-TR" sz="10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Dijital Dönüşüm ve İnovasyon Faaliyetlerinin Desteklenmesi</a:t>
              </a:r>
              <a:endParaRPr/>
            </a:p>
          </p:txBody>
        </p:sp>
        <p:sp>
          <p:nvSpPr>
            <p:cNvPr id="152" name="Google Shape;152;p6"/>
            <p:cNvSpPr/>
            <p:nvPr/>
          </p:nvSpPr>
          <p:spPr>
            <a:xfrm>
              <a:off x="1962655" y="339811"/>
              <a:ext cx="4568707" cy="4568707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8570" y="73021"/>
                  </a:moveTo>
                  <a:cubicBezTo>
                    <a:pt x="117494" y="77863"/>
                    <a:pt x="115821" y="82553"/>
                    <a:pt x="113590" y="86983"/>
                  </a:cubicBezTo>
                </a:path>
              </a:pathLst>
            </a:custGeom>
            <a:noFill/>
            <a:ln w="9525" cap="flat" cmpd="sng">
              <a:solidFill>
                <a:srgbClr val="599BD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6"/>
            <p:cNvSpPr/>
            <p:nvPr/>
          </p:nvSpPr>
          <p:spPr>
            <a:xfrm>
              <a:off x="5095511" y="3656605"/>
              <a:ext cx="1533559" cy="1165682"/>
            </a:xfrm>
            <a:prstGeom prst="roundRect">
              <a:avLst>
                <a:gd name="adj" fmla="val 16667"/>
              </a:avLst>
            </a:prstGeom>
            <a:solidFill>
              <a:srgbClr val="548135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6"/>
            <p:cNvSpPr txBox="1"/>
            <p:nvPr/>
          </p:nvSpPr>
          <p:spPr>
            <a:xfrm>
              <a:off x="5152415" y="3713509"/>
              <a:ext cx="1419751" cy="105187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tr-TR" sz="10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Öğrenci Gelişim ve Uyum Faaliyetlerinin Desteklenmesi</a:t>
              </a:r>
              <a:endParaRPr/>
            </a:p>
          </p:txBody>
        </p:sp>
        <p:sp>
          <p:nvSpPr>
            <p:cNvPr id="155" name="Google Shape;155;p6"/>
            <p:cNvSpPr/>
            <p:nvPr/>
          </p:nvSpPr>
          <p:spPr>
            <a:xfrm>
              <a:off x="1962655" y="339811"/>
              <a:ext cx="4568707" cy="4568707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82250" y="115722"/>
                  </a:moveTo>
                  <a:cubicBezTo>
                    <a:pt x="81072" y="116192"/>
                    <a:pt x="79879" y="116625"/>
                    <a:pt x="78674" y="117020"/>
                  </a:cubicBezTo>
                </a:path>
              </a:pathLst>
            </a:custGeom>
            <a:noFill/>
            <a:ln w="9525" cap="flat" cmpd="sng">
              <a:solidFill>
                <a:srgbClr val="599BD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6"/>
            <p:cNvSpPr/>
            <p:nvPr/>
          </p:nvSpPr>
          <p:spPr>
            <a:xfrm>
              <a:off x="3537427" y="4479206"/>
              <a:ext cx="1419163" cy="858623"/>
            </a:xfrm>
            <a:prstGeom prst="roundRect">
              <a:avLst>
                <a:gd name="adj" fmla="val 16667"/>
              </a:avLst>
            </a:prstGeom>
            <a:solidFill>
              <a:srgbClr val="323F4F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57;p6"/>
            <p:cNvSpPr txBox="1"/>
            <p:nvPr/>
          </p:nvSpPr>
          <p:spPr>
            <a:xfrm>
              <a:off x="3579342" y="4521121"/>
              <a:ext cx="1335333" cy="77479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tr-TR" sz="10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Girişimcilik Ekosistemi Faaliyetlerinin Desteklenmesi</a:t>
              </a:r>
              <a:endParaRPr/>
            </a:p>
          </p:txBody>
        </p:sp>
        <p:sp>
          <p:nvSpPr>
            <p:cNvPr id="158" name="Google Shape;158;p6"/>
            <p:cNvSpPr/>
            <p:nvPr/>
          </p:nvSpPr>
          <p:spPr>
            <a:xfrm>
              <a:off x="1502212" y="240435"/>
              <a:ext cx="4568707" cy="4568707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53405" y="119636"/>
                  </a:moveTo>
                  <a:lnTo>
                    <a:pt x="53405" y="119636"/>
                  </a:lnTo>
                  <a:cubicBezTo>
                    <a:pt x="51728" y="119451"/>
                    <a:pt x="50059" y="119194"/>
                    <a:pt x="48403" y="118868"/>
                  </a:cubicBezTo>
                </a:path>
              </a:pathLst>
            </a:custGeom>
            <a:noFill/>
            <a:ln w="9525" cap="flat" cmpd="sng">
              <a:solidFill>
                <a:srgbClr val="599BD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6"/>
            <p:cNvSpPr/>
            <p:nvPr/>
          </p:nvSpPr>
          <p:spPr>
            <a:xfrm>
              <a:off x="1887984" y="3772675"/>
              <a:ext cx="1455123" cy="1014458"/>
            </a:xfrm>
            <a:prstGeom prst="roundRect">
              <a:avLst>
                <a:gd name="adj" fmla="val 16667"/>
              </a:avLst>
            </a:prstGeom>
            <a:solidFill>
              <a:srgbClr val="C00000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6"/>
            <p:cNvSpPr txBox="1"/>
            <p:nvPr/>
          </p:nvSpPr>
          <p:spPr>
            <a:xfrm>
              <a:off x="1937506" y="3822197"/>
              <a:ext cx="1356079" cy="91541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tr-TR" sz="10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Toplumsal Hizmet ve İşbirliği Faaliyetlerinin Desteklenmesi</a:t>
              </a:r>
              <a:endParaRPr/>
            </a:p>
          </p:txBody>
        </p:sp>
        <p:sp>
          <p:nvSpPr>
            <p:cNvPr id="161" name="Google Shape;161;p6"/>
            <p:cNvSpPr/>
            <p:nvPr/>
          </p:nvSpPr>
          <p:spPr>
            <a:xfrm>
              <a:off x="1986993" y="470853"/>
              <a:ext cx="4568707" cy="4568707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6199" y="86560"/>
                  </a:moveTo>
                  <a:lnTo>
                    <a:pt x="6199" y="86560"/>
                  </a:lnTo>
                  <a:cubicBezTo>
                    <a:pt x="3529" y="81151"/>
                    <a:pt x="1689" y="75370"/>
                    <a:pt x="743" y="69412"/>
                  </a:cubicBezTo>
                </a:path>
              </a:pathLst>
            </a:custGeom>
            <a:noFill/>
            <a:ln w="9525" cap="flat" cmpd="sng">
              <a:solidFill>
                <a:srgbClr val="599BD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6"/>
            <p:cNvSpPr/>
            <p:nvPr/>
          </p:nvSpPr>
          <p:spPr>
            <a:xfrm>
              <a:off x="1152741" y="2141696"/>
              <a:ext cx="1619828" cy="964936"/>
            </a:xfrm>
            <a:prstGeom prst="roundRect">
              <a:avLst>
                <a:gd name="adj" fmla="val 16667"/>
              </a:avLst>
            </a:prstGeom>
            <a:solidFill>
              <a:srgbClr val="548135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6"/>
            <p:cNvSpPr txBox="1"/>
            <p:nvPr/>
          </p:nvSpPr>
          <p:spPr>
            <a:xfrm>
              <a:off x="1199845" y="2188800"/>
              <a:ext cx="1525620" cy="87072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5700" tIns="45700" rIns="45700" bIns="457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tr-TR" sz="12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Akademik ve İdari Faaliyetlerin Desteklenmesi</a:t>
              </a:r>
              <a:endParaRPr/>
            </a:p>
          </p:txBody>
        </p:sp>
        <p:sp>
          <p:nvSpPr>
            <p:cNvPr id="164" name="Google Shape;164;p6"/>
            <p:cNvSpPr/>
            <p:nvPr/>
          </p:nvSpPr>
          <p:spPr>
            <a:xfrm>
              <a:off x="1962655" y="339811"/>
              <a:ext cx="4568707" cy="4568707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390" y="47160"/>
                  </a:moveTo>
                  <a:lnTo>
                    <a:pt x="1390" y="47160"/>
                  </a:lnTo>
                  <a:cubicBezTo>
                    <a:pt x="2598" y="41646"/>
                    <a:pt x="4578" y="36331"/>
                    <a:pt x="7271" y="31370"/>
                  </a:cubicBezTo>
                </a:path>
              </a:pathLst>
            </a:custGeom>
            <a:noFill/>
            <a:ln w="9525" cap="flat" cmpd="sng">
              <a:solidFill>
                <a:srgbClr val="599BD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6"/>
            <p:cNvSpPr/>
            <p:nvPr/>
          </p:nvSpPr>
          <p:spPr>
            <a:xfrm>
              <a:off x="1922961" y="489373"/>
              <a:ext cx="1417531" cy="1039017"/>
            </a:xfrm>
            <a:prstGeom prst="roundRect">
              <a:avLst>
                <a:gd name="adj" fmla="val 16667"/>
              </a:avLst>
            </a:prstGeom>
            <a:solidFill>
              <a:srgbClr val="2F5496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6"/>
            <p:cNvSpPr txBox="1"/>
            <p:nvPr/>
          </p:nvSpPr>
          <p:spPr>
            <a:xfrm>
              <a:off x="1973682" y="540094"/>
              <a:ext cx="1316089" cy="9375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tr-TR" sz="10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Kampüs Altyapı ve Bakım Faaliyetlerinin Desteklenmesi</a:t>
              </a:r>
              <a:endParaRPr/>
            </a:p>
          </p:txBody>
        </p:sp>
        <p:sp>
          <p:nvSpPr>
            <p:cNvPr id="167" name="Google Shape;167;p6"/>
            <p:cNvSpPr/>
            <p:nvPr/>
          </p:nvSpPr>
          <p:spPr>
            <a:xfrm>
              <a:off x="1966271" y="338244"/>
              <a:ext cx="4568707" cy="4568707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36145" y="4946"/>
                  </a:moveTo>
                  <a:lnTo>
                    <a:pt x="36145" y="4946"/>
                  </a:lnTo>
                  <a:cubicBezTo>
                    <a:pt x="37783" y="4236"/>
                    <a:pt x="39452" y="3600"/>
                    <a:pt x="41147" y="3039"/>
                  </a:cubicBezTo>
                </a:path>
              </a:pathLst>
            </a:custGeom>
            <a:noFill/>
            <a:ln w="9525" cap="flat" cmpd="sng">
              <a:solidFill>
                <a:srgbClr val="599BD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7"/>
          <p:cNvSpPr txBox="1">
            <a:spLocks noGrp="1"/>
          </p:cNvSpPr>
          <p:nvPr>
            <p:ph type="title"/>
          </p:nvPr>
        </p:nvSpPr>
        <p:spPr>
          <a:xfrm>
            <a:off x="994328" y="99041"/>
            <a:ext cx="7743272" cy="659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Garamond"/>
              <a:buNone/>
            </a:pPr>
            <a:r>
              <a:rPr lang="tr-TR" sz="3600" b="1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rPr>
              <a:t>Uygulama Esasları</a:t>
            </a:r>
            <a:endParaRPr sz="3200" b="1">
              <a:solidFill>
                <a:srgbClr val="FFFFFF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174" name="Google Shape;174;p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</a:pPr>
            <a:fld id="{00000000-1234-1234-1234-123412341234}" type="slidenum">
              <a:rPr lang="tr-TR"/>
              <a:t>5</a:t>
            </a:fld>
            <a:endParaRPr/>
          </a:p>
        </p:txBody>
      </p:sp>
      <p:sp>
        <p:nvSpPr>
          <p:cNvPr id="175" name="Google Shape;175;p7"/>
          <p:cNvSpPr txBox="1"/>
          <p:nvPr/>
        </p:nvSpPr>
        <p:spPr>
          <a:xfrm>
            <a:off x="7099976" y="548393"/>
            <a:ext cx="204402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tr-TR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5/9</a:t>
            </a: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76" name="Google Shape;176;p7"/>
          <p:cNvGrpSpPr/>
          <p:nvPr/>
        </p:nvGrpSpPr>
        <p:grpSpPr>
          <a:xfrm>
            <a:off x="-3951174" y="703951"/>
            <a:ext cx="12688773" cy="5384058"/>
            <a:chOff x="-4545534" y="-693049"/>
            <a:chExt cx="12688773" cy="5384058"/>
          </a:xfrm>
        </p:grpSpPr>
        <p:sp>
          <p:nvSpPr>
            <p:cNvPr id="177" name="Google Shape;177;p7"/>
            <p:cNvSpPr/>
            <p:nvPr/>
          </p:nvSpPr>
          <p:spPr>
            <a:xfrm>
              <a:off x="-4545534" y="-693049"/>
              <a:ext cx="5384058" cy="5384058"/>
            </a:xfrm>
            <a:prstGeom prst="blockArc">
              <a:avLst>
                <a:gd name="adj1" fmla="val 18900000"/>
                <a:gd name="adj2" fmla="val 2700000"/>
                <a:gd name="adj3" fmla="val 401"/>
              </a:avLst>
            </a:prstGeom>
            <a:noFill/>
            <a:ln w="25400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7"/>
            <p:cNvSpPr/>
            <p:nvPr/>
          </p:nvSpPr>
          <p:spPr>
            <a:xfrm>
              <a:off x="253770" y="181747"/>
              <a:ext cx="7809410" cy="363334"/>
            </a:xfrm>
            <a:prstGeom prst="rect">
              <a:avLst/>
            </a:prstGeom>
            <a:solidFill>
              <a:schemeClr val="accent2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7"/>
            <p:cNvSpPr txBox="1"/>
            <p:nvPr/>
          </p:nvSpPr>
          <p:spPr>
            <a:xfrm>
              <a:off x="253770" y="181747"/>
              <a:ext cx="7809410" cy="36333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88375" tIns="40625" rIns="40625" bIns="40625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tr-TR" sz="1600" b="0" i="0" u="none" strike="noStrike" cap="none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Başvurular İŞKUR Gençlik Platformu üzerinden alınır.</a:t>
              </a:r>
              <a:endParaRPr/>
            </a:p>
          </p:txBody>
        </p:sp>
        <p:sp>
          <p:nvSpPr>
            <p:cNvPr id="180" name="Google Shape;180;p7"/>
            <p:cNvSpPr/>
            <p:nvPr/>
          </p:nvSpPr>
          <p:spPr>
            <a:xfrm>
              <a:off x="26686" y="136330"/>
              <a:ext cx="454168" cy="454168"/>
            </a:xfrm>
            <a:prstGeom prst="ellipse">
              <a:avLst/>
            </a:prstGeom>
            <a:solidFill>
              <a:schemeClr val="lt1"/>
            </a:solidFill>
            <a:ln w="25400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7"/>
            <p:cNvSpPr/>
            <p:nvPr/>
          </p:nvSpPr>
          <p:spPr>
            <a:xfrm>
              <a:off x="529430" y="656244"/>
              <a:ext cx="7587123" cy="504984"/>
            </a:xfrm>
            <a:prstGeom prst="rect">
              <a:avLst/>
            </a:prstGeom>
            <a:solidFill>
              <a:schemeClr val="accent3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7"/>
            <p:cNvSpPr txBox="1"/>
            <p:nvPr/>
          </p:nvSpPr>
          <p:spPr>
            <a:xfrm>
              <a:off x="529430" y="656244"/>
              <a:ext cx="7587123" cy="50498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88375" tIns="40625" rIns="40625" bIns="40625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tr-TR" sz="1600" b="0" i="0" u="none" strike="noStrike" cap="none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Günlük program süresi 7,5 saat, haftalık yararlanma süresi en fazla 22,5 saattir. Program haftada 3 güne kadar uygulanabilir.</a:t>
              </a:r>
              <a:endParaRPr sz="1600" b="0" i="0" u="none" strike="noStrike" cap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183" name="Google Shape;183;p7"/>
            <p:cNvSpPr/>
            <p:nvPr/>
          </p:nvSpPr>
          <p:spPr>
            <a:xfrm>
              <a:off x="355718" y="681652"/>
              <a:ext cx="454168" cy="454168"/>
            </a:xfrm>
            <a:prstGeom prst="ellipse">
              <a:avLst/>
            </a:prstGeom>
            <a:solidFill>
              <a:schemeClr val="lt1"/>
            </a:solidFill>
            <a:ln w="2540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7"/>
            <p:cNvSpPr/>
            <p:nvPr/>
          </p:nvSpPr>
          <p:spPr>
            <a:xfrm>
              <a:off x="763110" y="1271990"/>
              <a:ext cx="7300070" cy="363334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7"/>
            <p:cNvSpPr txBox="1"/>
            <p:nvPr/>
          </p:nvSpPr>
          <p:spPr>
            <a:xfrm>
              <a:off x="763110" y="1271990"/>
              <a:ext cx="7300070" cy="36333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88375" tIns="40625" rIns="40625" bIns="40625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tr-TR" sz="1600" b="0" i="0" u="none" strike="noStrike" cap="none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Program süresi en fazla 10 aydır. (en fazla fiili 140 gün)</a:t>
              </a:r>
              <a:endParaRPr sz="1600" b="0" i="0" u="none" strike="noStrike" cap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186" name="Google Shape;186;p7"/>
            <p:cNvSpPr/>
            <p:nvPr/>
          </p:nvSpPr>
          <p:spPr>
            <a:xfrm>
              <a:off x="536026" y="1226574"/>
              <a:ext cx="454168" cy="454168"/>
            </a:xfrm>
            <a:prstGeom prst="ellipse">
              <a:avLst/>
            </a:prstGeom>
            <a:solidFill>
              <a:schemeClr val="lt1"/>
            </a:solidFill>
            <a:ln w="254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7"/>
            <p:cNvSpPr/>
            <p:nvPr/>
          </p:nvSpPr>
          <p:spPr>
            <a:xfrm>
              <a:off x="820681" y="1817312"/>
              <a:ext cx="7242499" cy="363334"/>
            </a:xfrm>
            <a:prstGeom prst="rect">
              <a:avLst/>
            </a:prstGeom>
            <a:solidFill>
              <a:srgbClr val="4372C3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7"/>
            <p:cNvSpPr txBox="1"/>
            <p:nvPr/>
          </p:nvSpPr>
          <p:spPr>
            <a:xfrm>
              <a:off x="820681" y="1817312"/>
              <a:ext cx="7242499" cy="36333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88375" tIns="40625" rIns="40625" bIns="40625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tr-TR" sz="1600" b="0" i="0" u="none" strike="noStrike" cap="none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Katılımcılar ağır ve tehlikeli işler ile temizlik işlerinde görevlendirilmez.</a:t>
              </a:r>
              <a:endParaRPr/>
            </a:p>
          </p:txBody>
        </p:sp>
        <p:sp>
          <p:nvSpPr>
            <p:cNvPr id="189" name="Google Shape;189;p7"/>
            <p:cNvSpPr/>
            <p:nvPr/>
          </p:nvSpPr>
          <p:spPr>
            <a:xfrm>
              <a:off x="593597" y="1771895"/>
              <a:ext cx="454168" cy="454168"/>
            </a:xfrm>
            <a:prstGeom prst="ellipse">
              <a:avLst/>
            </a:prstGeom>
            <a:solidFill>
              <a:schemeClr val="lt1"/>
            </a:solidFill>
            <a:ln w="25400" cap="flat" cmpd="sng">
              <a:solidFill>
                <a:srgbClr val="4372C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7"/>
            <p:cNvSpPr/>
            <p:nvPr/>
          </p:nvSpPr>
          <p:spPr>
            <a:xfrm>
              <a:off x="745444" y="2285538"/>
              <a:ext cx="7335402" cy="517526"/>
            </a:xfrm>
            <a:prstGeom prst="rect">
              <a:avLst/>
            </a:prstGeom>
            <a:solidFill>
              <a:schemeClr val="accent6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7"/>
            <p:cNvSpPr txBox="1"/>
            <p:nvPr/>
          </p:nvSpPr>
          <p:spPr>
            <a:xfrm>
              <a:off x="745444" y="2285538"/>
              <a:ext cx="7335402" cy="51752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88375" tIns="40625" rIns="40625" bIns="40625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tr-TR" sz="1600" b="0" i="0" u="none" strike="noStrike" cap="none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Birden fazla uygulama alanına yönelik program düzenlenebilir. Bu sayede öğrencilerin talep ettikleri faaliyet alanlarında yer almaları sağlanır.</a:t>
              </a:r>
              <a:endParaRPr/>
            </a:p>
          </p:txBody>
        </p:sp>
        <p:sp>
          <p:nvSpPr>
            <p:cNvPr id="192" name="Google Shape;192;p7"/>
            <p:cNvSpPr/>
            <p:nvPr/>
          </p:nvSpPr>
          <p:spPr>
            <a:xfrm>
              <a:off x="536026" y="2317217"/>
              <a:ext cx="454168" cy="454168"/>
            </a:xfrm>
            <a:prstGeom prst="ellipse">
              <a:avLst/>
            </a:prstGeom>
            <a:solidFill>
              <a:schemeClr val="lt1"/>
            </a:solidFill>
            <a:ln w="254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93;p7"/>
            <p:cNvSpPr/>
            <p:nvPr/>
          </p:nvSpPr>
          <p:spPr>
            <a:xfrm>
              <a:off x="558790" y="2871677"/>
              <a:ext cx="7480378" cy="363334"/>
            </a:xfrm>
            <a:prstGeom prst="rect">
              <a:avLst/>
            </a:prstGeom>
            <a:solidFill>
              <a:schemeClr val="accent2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7"/>
            <p:cNvSpPr txBox="1"/>
            <p:nvPr/>
          </p:nvSpPr>
          <p:spPr>
            <a:xfrm>
              <a:off x="558790" y="2871677"/>
              <a:ext cx="7480378" cy="36333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88375" tIns="40625" rIns="40625" bIns="40625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tr-TR" sz="1600" b="0" i="0" u="none" strike="noStrike" cap="none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Seçime ilişkin yöntem yüklenici tarafından belirlenir.</a:t>
              </a:r>
              <a:endParaRPr sz="1600" b="0" i="0" u="none" strike="noStrike" cap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195" name="Google Shape;195;p7"/>
            <p:cNvSpPr/>
            <p:nvPr/>
          </p:nvSpPr>
          <p:spPr>
            <a:xfrm>
              <a:off x="355718" y="2862139"/>
              <a:ext cx="454168" cy="454168"/>
            </a:xfrm>
            <a:prstGeom prst="ellipse">
              <a:avLst/>
            </a:prstGeom>
            <a:solidFill>
              <a:schemeClr val="lt1"/>
            </a:solidFill>
            <a:ln w="25400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7"/>
            <p:cNvSpPr/>
            <p:nvPr/>
          </p:nvSpPr>
          <p:spPr>
            <a:xfrm>
              <a:off x="333829" y="3461191"/>
              <a:ext cx="7809410" cy="363334"/>
            </a:xfrm>
            <a:prstGeom prst="rect">
              <a:avLst/>
            </a:prstGeom>
            <a:solidFill>
              <a:schemeClr val="accent3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7"/>
            <p:cNvSpPr txBox="1"/>
            <p:nvPr/>
          </p:nvSpPr>
          <p:spPr>
            <a:xfrm>
              <a:off x="333829" y="3461191"/>
              <a:ext cx="7809410" cy="36333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88375" tIns="40625" rIns="40625" bIns="40625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tr-TR" sz="1600" b="0" i="0" u="none" strike="noStrike" cap="none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Her öğrenci kendi üniversitesi ile düzenlenen programa başvurabilir.</a:t>
              </a:r>
              <a:endParaRPr/>
            </a:p>
          </p:txBody>
        </p:sp>
        <p:sp>
          <p:nvSpPr>
            <p:cNvPr id="198" name="Google Shape;198;p7"/>
            <p:cNvSpPr/>
            <p:nvPr/>
          </p:nvSpPr>
          <p:spPr>
            <a:xfrm>
              <a:off x="26686" y="3407461"/>
              <a:ext cx="454168" cy="454168"/>
            </a:xfrm>
            <a:prstGeom prst="ellipse">
              <a:avLst/>
            </a:prstGeom>
            <a:solidFill>
              <a:schemeClr val="lt1"/>
            </a:solidFill>
            <a:ln w="2540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28"/>
          <p:cNvSpPr txBox="1">
            <a:spLocks noGrp="1"/>
          </p:cNvSpPr>
          <p:nvPr>
            <p:ph type="title"/>
          </p:nvPr>
        </p:nvSpPr>
        <p:spPr>
          <a:xfrm>
            <a:off x="994328" y="99041"/>
            <a:ext cx="7743272" cy="659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Garamond"/>
              <a:buNone/>
            </a:pPr>
            <a:r>
              <a:rPr lang="tr-TR" sz="3200" b="1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rPr>
              <a:t>Katılımcılara Verilecek Eğitimler</a:t>
            </a:r>
            <a:endParaRPr sz="3200" b="1">
              <a:solidFill>
                <a:srgbClr val="FFFFFF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205" name="Google Shape;205;p2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</a:pPr>
            <a:fld id="{00000000-1234-1234-1234-123412341234}" type="slidenum">
              <a:rPr lang="tr-TR"/>
              <a:t>6</a:t>
            </a:fld>
            <a:endParaRPr/>
          </a:p>
        </p:txBody>
      </p:sp>
      <p:sp>
        <p:nvSpPr>
          <p:cNvPr id="206" name="Google Shape;206;p28"/>
          <p:cNvSpPr txBox="1"/>
          <p:nvPr/>
        </p:nvSpPr>
        <p:spPr>
          <a:xfrm>
            <a:off x="7099976" y="548393"/>
            <a:ext cx="204402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tr-TR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6/9</a:t>
            </a: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07" name="Google Shape;207;p28"/>
          <p:cNvGrpSpPr/>
          <p:nvPr/>
        </p:nvGrpSpPr>
        <p:grpSpPr>
          <a:xfrm>
            <a:off x="1524000" y="1397496"/>
            <a:ext cx="6096000" cy="4063503"/>
            <a:chOff x="0" y="496"/>
            <a:chExt cx="6096000" cy="4063503"/>
          </a:xfrm>
        </p:grpSpPr>
        <p:sp>
          <p:nvSpPr>
            <p:cNvPr id="208" name="Google Shape;208;p28"/>
            <p:cNvSpPr/>
            <p:nvPr/>
          </p:nvSpPr>
          <p:spPr>
            <a:xfrm>
              <a:off x="2438400" y="496"/>
              <a:ext cx="3657600" cy="1934765"/>
            </a:xfrm>
            <a:prstGeom prst="rightArrow">
              <a:avLst>
                <a:gd name="adj1" fmla="val 75000"/>
                <a:gd name="adj2" fmla="val 50000"/>
              </a:avLst>
            </a:prstGeom>
            <a:solidFill>
              <a:srgbClr val="F7D5CB">
                <a:alpha val="89803"/>
              </a:srgbClr>
            </a:solidFill>
            <a:ln w="25400" cap="flat" cmpd="sng">
              <a:solidFill>
                <a:srgbClr val="F7D5CB">
                  <a:alpha val="89803"/>
                </a:srgb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9;p28"/>
            <p:cNvSpPr txBox="1"/>
            <p:nvPr/>
          </p:nvSpPr>
          <p:spPr>
            <a:xfrm>
              <a:off x="2438400" y="242342"/>
              <a:ext cx="2932063" cy="145107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8875" tIns="8875" rIns="8875" bIns="8875" anchor="t" anchorCtr="0">
              <a:noAutofit/>
            </a:bodyPr>
            <a:lstStyle/>
            <a:p>
              <a:pPr marL="114300" marR="0" lvl="1" indent="-114300" algn="just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Char char="•"/>
              </a:pPr>
              <a:r>
                <a:rPr lang="tr-TR" sz="1400" b="0" i="0" u="none" strike="noStrike" cap="none">
                  <a:solidFill>
                    <a:srgbClr val="000000"/>
                  </a:solidFill>
                  <a:latin typeface="Garamond"/>
                  <a:ea typeface="Garamond"/>
                  <a:cs typeface="Garamond"/>
                  <a:sym typeface="Garamond"/>
                </a:rPr>
                <a:t>İş sağlığı ve güvenliği eğitimi</a:t>
              </a:r>
              <a:endParaRPr/>
            </a:p>
            <a:p>
              <a:pPr marL="114300" marR="0" lvl="1" indent="-114300" algn="just" rtl="0">
                <a:lnSpc>
                  <a:spcPct val="90000"/>
                </a:lnSpc>
                <a:spcBef>
                  <a:spcPts val="21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Char char="•"/>
              </a:pPr>
              <a:r>
                <a:rPr lang="tr-TR" sz="1400" b="0" i="0" u="none" strike="noStrike" cap="none">
                  <a:solidFill>
                    <a:srgbClr val="000000"/>
                  </a:solidFill>
                  <a:latin typeface="Garamond"/>
                  <a:ea typeface="Garamond"/>
                  <a:cs typeface="Garamond"/>
                  <a:sym typeface="Garamond"/>
                </a:rPr>
                <a:t>Bağımlılıkla mücadele eğitimi</a:t>
              </a:r>
              <a:endParaRPr/>
            </a:p>
            <a:p>
              <a:pPr marL="114300" marR="0" lvl="1" indent="-114300" algn="just" rtl="0">
                <a:lnSpc>
                  <a:spcPct val="90000"/>
                </a:lnSpc>
                <a:spcBef>
                  <a:spcPts val="21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Char char="•"/>
              </a:pPr>
              <a:r>
                <a:rPr lang="tr-TR" sz="1400" b="0" i="0" u="none" strike="noStrike" cap="none">
                  <a:solidFill>
                    <a:srgbClr val="000000"/>
                  </a:solidFill>
                  <a:latin typeface="Garamond"/>
                  <a:ea typeface="Garamond"/>
                  <a:cs typeface="Garamond"/>
                  <a:sym typeface="Garamond"/>
                </a:rPr>
                <a:t>İş ahlakı, motivasyon ve stres yönetimi eğitimi</a:t>
              </a:r>
              <a:endParaRPr/>
            </a:p>
            <a:p>
              <a:pPr marL="114300" marR="0" lvl="1" indent="-114300" algn="just" rtl="0">
                <a:lnSpc>
                  <a:spcPct val="90000"/>
                </a:lnSpc>
                <a:spcBef>
                  <a:spcPts val="21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Char char="•"/>
              </a:pPr>
              <a:r>
                <a:rPr lang="tr-TR" sz="1400" b="0" i="0" u="none" strike="noStrike" cap="none">
                  <a:solidFill>
                    <a:srgbClr val="000000"/>
                  </a:solidFill>
                  <a:latin typeface="Garamond"/>
                  <a:ea typeface="Garamond"/>
                  <a:cs typeface="Garamond"/>
                  <a:sym typeface="Garamond"/>
                </a:rPr>
                <a:t>Kişiler arası ilişkiler ve etkili iletişim eğitimi </a:t>
              </a:r>
              <a:endParaRPr/>
            </a:p>
            <a:p>
              <a:pPr marL="114300" marR="0" lvl="1" indent="-114300" algn="just" rtl="0">
                <a:lnSpc>
                  <a:spcPct val="90000"/>
                </a:lnSpc>
                <a:spcBef>
                  <a:spcPts val="21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Char char="•"/>
              </a:pPr>
              <a:r>
                <a:rPr lang="tr-TR" sz="1400" b="0" i="0" u="none" strike="noStrike" cap="none">
                  <a:solidFill>
                    <a:srgbClr val="000000"/>
                  </a:solidFill>
                  <a:latin typeface="Garamond"/>
                  <a:ea typeface="Garamond"/>
                  <a:cs typeface="Garamond"/>
                  <a:sym typeface="Garamond"/>
                </a:rPr>
                <a:t>Finansal okuryazarlık eğitimi </a:t>
              </a:r>
              <a:endParaRPr/>
            </a:p>
          </p:txBody>
        </p:sp>
        <p:sp>
          <p:nvSpPr>
            <p:cNvPr id="210" name="Google Shape;210;p28"/>
            <p:cNvSpPr/>
            <p:nvPr/>
          </p:nvSpPr>
          <p:spPr>
            <a:xfrm>
              <a:off x="0" y="496"/>
              <a:ext cx="2438400" cy="1934765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11;p28"/>
            <p:cNvSpPr txBox="1"/>
            <p:nvPr/>
          </p:nvSpPr>
          <p:spPr>
            <a:xfrm>
              <a:off x="94447" y="94943"/>
              <a:ext cx="2249506" cy="174587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lang="tr-TR" sz="2400" b="0" i="0" u="none" strike="noStrike" cap="none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Yüklenici tarafından programın son iki haftasından önceki dönemde;</a:t>
              </a:r>
              <a:endParaRPr/>
            </a:p>
          </p:txBody>
        </p:sp>
        <p:sp>
          <p:nvSpPr>
            <p:cNvPr id="212" name="Google Shape;212;p28"/>
            <p:cNvSpPr/>
            <p:nvPr/>
          </p:nvSpPr>
          <p:spPr>
            <a:xfrm>
              <a:off x="2438400" y="2129234"/>
              <a:ext cx="3657600" cy="1934765"/>
            </a:xfrm>
            <a:prstGeom prst="rightArrow">
              <a:avLst>
                <a:gd name="adj1" fmla="val 75000"/>
                <a:gd name="adj2" fmla="val 50000"/>
              </a:avLst>
            </a:prstGeom>
            <a:solidFill>
              <a:srgbClr val="E0E0E0">
                <a:alpha val="89803"/>
              </a:srgbClr>
            </a:solidFill>
            <a:ln w="25400" cap="flat" cmpd="sng">
              <a:solidFill>
                <a:srgbClr val="E0E0E0">
                  <a:alpha val="89803"/>
                </a:srgb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213;p28"/>
            <p:cNvSpPr txBox="1"/>
            <p:nvPr/>
          </p:nvSpPr>
          <p:spPr>
            <a:xfrm>
              <a:off x="2438400" y="2371080"/>
              <a:ext cx="2932063" cy="145107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5225" tIns="15225" rIns="15225" bIns="15225" anchor="t" anchorCtr="0">
              <a:noAutofit/>
            </a:bodyPr>
            <a:lstStyle/>
            <a:p>
              <a:pPr marL="228600" marR="0" lvl="1" indent="-7620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endParaRPr sz="2400" b="0" i="0" u="none" strike="noStrike" cap="none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endParaRPr>
            </a:p>
            <a:p>
              <a:pPr marL="228600" marR="0" lvl="1" indent="-228600" algn="ctr" rtl="0">
                <a:lnSpc>
                  <a:spcPct val="90000"/>
                </a:lnSpc>
                <a:spcBef>
                  <a:spcPts val="36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Char char="•"/>
              </a:pPr>
              <a:r>
                <a:rPr lang="tr-TR" sz="2000" b="0" i="0" u="none" strike="noStrike" cap="none">
                  <a:solidFill>
                    <a:srgbClr val="000000"/>
                  </a:solidFill>
                  <a:latin typeface="Garamond"/>
                  <a:ea typeface="Garamond"/>
                  <a:cs typeface="Garamond"/>
                  <a:sym typeface="Garamond"/>
                </a:rPr>
                <a:t>İş arama becerisinin geliştirilmesi eğitimi</a:t>
              </a:r>
              <a:endParaRPr sz="2400" b="0" i="0" u="none" strike="noStrike" cap="none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214" name="Google Shape;214;p28"/>
            <p:cNvSpPr/>
            <p:nvPr/>
          </p:nvSpPr>
          <p:spPr>
            <a:xfrm>
              <a:off x="0" y="2128738"/>
              <a:ext cx="2438400" cy="1934765"/>
            </a:xfrm>
            <a:prstGeom prst="roundRect">
              <a:avLst>
                <a:gd name="adj" fmla="val 16667"/>
              </a:avLst>
            </a:prstGeom>
            <a:solidFill>
              <a:schemeClr val="accent3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15;p28"/>
            <p:cNvSpPr txBox="1"/>
            <p:nvPr/>
          </p:nvSpPr>
          <p:spPr>
            <a:xfrm>
              <a:off x="94447" y="2223185"/>
              <a:ext cx="2249506" cy="174587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lang="tr-TR" sz="2400" b="0" i="0" u="none" strike="noStrike" cap="none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İŞKUR tarafından verilecek son iki haftalık dönemde;</a:t>
              </a:r>
              <a:endParaRPr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29"/>
          <p:cNvSpPr txBox="1">
            <a:spLocks noGrp="1"/>
          </p:cNvSpPr>
          <p:nvPr>
            <p:ph type="title"/>
          </p:nvPr>
        </p:nvSpPr>
        <p:spPr>
          <a:xfrm>
            <a:off x="994328" y="99041"/>
            <a:ext cx="7743272" cy="659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Garamond"/>
              <a:buNone/>
            </a:pPr>
            <a:r>
              <a:rPr lang="tr-TR" sz="3200" b="1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rPr>
              <a:t>Katılımcılara Ödenecek Tutarlar</a:t>
            </a:r>
            <a:endParaRPr sz="3200" b="1">
              <a:solidFill>
                <a:srgbClr val="FFFFFF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222" name="Google Shape;222;p29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</a:pPr>
            <a:fld id="{00000000-1234-1234-1234-123412341234}" type="slidenum">
              <a:rPr lang="tr-TR"/>
              <a:t>7</a:t>
            </a:fld>
            <a:endParaRPr/>
          </a:p>
        </p:txBody>
      </p:sp>
      <p:sp>
        <p:nvSpPr>
          <p:cNvPr id="223" name="Google Shape;223;p29"/>
          <p:cNvSpPr txBox="1"/>
          <p:nvPr/>
        </p:nvSpPr>
        <p:spPr>
          <a:xfrm>
            <a:off x="7099976" y="548393"/>
            <a:ext cx="204402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tr-TR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7/9</a:t>
            </a: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24" name="Google Shape;224;p29"/>
          <p:cNvGraphicFramePr/>
          <p:nvPr/>
        </p:nvGraphicFramePr>
        <p:xfrm>
          <a:off x="415637" y="1765994"/>
          <a:ext cx="8463275" cy="3427250"/>
        </p:xfrm>
        <a:graphic>
          <a:graphicData uri="http://schemas.openxmlformats.org/drawingml/2006/table">
            <a:tbl>
              <a:tblPr firstRow="1" bandRow="1">
                <a:noFill/>
                <a:tableStyleId>{31502D91-F3D7-400C-93F3-11FC6C2272F4}</a:tableStyleId>
              </a:tblPr>
              <a:tblGrid>
                <a:gridCol w="4136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7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632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2400" u="none" strike="noStrike" cap="none"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Haftalık Katılım Gün Sayısı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2400" u="none" strike="noStrike" cap="none"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Aylık Ödenecek Tutar</a:t>
                      </a:r>
                      <a:endParaRPr sz="2400" u="none" strike="noStrike" cap="none">
                        <a:latin typeface="Garamond"/>
                        <a:ea typeface="Garamond"/>
                        <a:cs typeface="Garamond"/>
                        <a:sym typeface="Garamond"/>
                      </a:endParaRP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6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400" u="none" strike="noStrike" cap="none"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Haftada 1 gün (ayda 4 gün için) katılım sağlayanlar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350"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4</a:t>
                      </a:r>
                      <a:r>
                        <a:rPr lang="tr-TR" sz="1350" u="none" strike="noStrike" cap="none"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.332 TL</a:t>
                      </a:r>
                      <a:endParaRPr sz="1350" b="1" u="none" strike="noStrike" cap="none">
                        <a:solidFill>
                          <a:srgbClr val="FF0000"/>
                        </a:solidFill>
                        <a:latin typeface="Garamond"/>
                        <a:ea typeface="Garamond"/>
                        <a:cs typeface="Garamond"/>
                        <a:sym typeface="Garamond"/>
                      </a:endParaRPr>
                    </a:p>
                  </a:txBody>
                  <a:tcPr marL="68575" marR="68575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6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tr-TR" sz="1400" u="none" strike="noStrike" cap="none"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Haftada 2 gün (ayda 8 gün için) katılım sağlayanlar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>
                        <a:latin typeface="Garamond"/>
                        <a:ea typeface="Garamond"/>
                        <a:cs typeface="Garamond"/>
                        <a:sym typeface="Garamond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lang="tr-TR" sz="1350"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8</a:t>
                      </a:r>
                      <a:r>
                        <a:rPr lang="tr-TR" sz="1350" u="none" strike="noStrike" cap="none"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.664 TL </a:t>
                      </a:r>
                      <a:endParaRPr sz="1350" b="1" i="0" u="none" strike="noStrike" cap="none">
                        <a:solidFill>
                          <a:srgbClr val="FF0000"/>
                        </a:solidFill>
                        <a:latin typeface="Garamond"/>
                        <a:ea typeface="Garamond"/>
                        <a:cs typeface="Garamond"/>
                        <a:sym typeface="Garamond"/>
                      </a:endParaRPr>
                    </a:p>
                  </a:txBody>
                  <a:tcPr marL="68575" marR="68575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6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400" u="none" strike="noStrike" cap="none"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Haftada 3 gün (ayda 12 gün için) katılım sağlayanlar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350"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12</a:t>
                      </a:r>
                      <a:r>
                        <a:rPr lang="tr-TR" sz="1350" u="none" strike="noStrike" cap="none"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.996 TL</a:t>
                      </a:r>
                      <a:endParaRPr sz="1350" b="1" i="0" u="none" strike="noStrike" cap="none">
                        <a:solidFill>
                          <a:srgbClr val="FF0000"/>
                        </a:solidFill>
                        <a:latin typeface="Garamond"/>
                        <a:ea typeface="Garamond"/>
                        <a:cs typeface="Garamond"/>
                        <a:sym typeface="Garamond"/>
                      </a:endParaRP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6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400" u="none" strike="noStrike" cap="none"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Aylık 14 ve 15 gün üzerinden katılım sağlayanlar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350" u="none" strike="noStrike" cap="none"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1</a:t>
                      </a:r>
                      <a:r>
                        <a:rPr lang="tr-TR" sz="1350"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5</a:t>
                      </a:r>
                      <a:r>
                        <a:rPr lang="tr-TR" sz="1350" u="none" strike="noStrike" cap="none"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.</a:t>
                      </a:r>
                      <a:r>
                        <a:rPr lang="tr-TR" sz="1350"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1</a:t>
                      </a:r>
                      <a:r>
                        <a:rPr lang="tr-TR" sz="1350" u="none" strike="noStrike" cap="none"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62 TL ve 1</a:t>
                      </a:r>
                      <a:r>
                        <a:rPr lang="tr-TR" sz="1350"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6</a:t>
                      </a:r>
                      <a:r>
                        <a:rPr lang="tr-TR" sz="1350" u="none" strike="noStrike" cap="none"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.145 TL</a:t>
                      </a:r>
                      <a:endParaRPr sz="1350" b="1" i="0" u="none" strike="noStrike" cap="none">
                        <a:solidFill>
                          <a:srgbClr val="FF0000"/>
                        </a:solidFill>
                        <a:latin typeface="Garamond"/>
                        <a:ea typeface="Garamond"/>
                        <a:cs typeface="Garamond"/>
                        <a:sym typeface="Garamond"/>
                      </a:endParaRP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30"/>
          <p:cNvSpPr txBox="1">
            <a:spLocks noGrp="1"/>
          </p:cNvSpPr>
          <p:nvPr>
            <p:ph type="title"/>
          </p:nvPr>
        </p:nvSpPr>
        <p:spPr>
          <a:xfrm>
            <a:off x="1297858" y="156184"/>
            <a:ext cx="7743272" cy="659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Garamond"/>
              <a:buNone/>
            </a:pPr>
            <a:r>
              <a:rPr lang="tr-TR" sz="3600" b="1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rPr>
              <a:t>Başvuru ve Katılım Şartları</a:t>
            </a:r>
            <a:endParaRPr sz="3600" b="1">
              <a:solidFill>
                <a:srgbClr val="FFFFFF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231" name="Google Shape;231;p30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</a:pPr>
            <a:fld id="{00000000-1234-1234-1234-123412341234}" type="slidenum">
              <a:rPr lang="tr-TR"/>
              <a:t>8</a:t>
            </a:fld>
            <a:endParaRPr/>
          </a:p>
        </p:txBody>
      </p:sp>
      <p:sp>
        <p:nvSpPr>
          <p:cNvPr id="232" name="Google Shape;232;p30"/>
          <p:cNvSpPr txBox="1"/>
          <p:nvPr/>
        </p:nvSpPr>
        <p:spPr>
          <a:xfrm>
            <a:off x="7099976" y="548393"/>
            <a:ext cx="204402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tr-TR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8/9</a:t>
            </a: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33" name="Google Shape;233;p30"/>
          <p:cNvGrpSpPr/>
          <p:nvPr/>
        </p:nvGrpSpPr>
        <p:grpSpPr>
          <a:xfrm>
            <a:off x="1524000" y="1524000"/>
            <a:ext cx="6095999" cy="3809999"/>
            <a:chOff x="0" y="127000"/>
            <a:chExt cx="6095999" cy="3809999"/>
          </a:xfrm>
        </p:grpSpPr>
        <p:sp>
          <p:nvSpPr>
            <p:cNvPr id="234" name="Google Shape;234;p30"/>
            <p:cNvSpPr/>
            <p:nvPr/>
          </p:nvSpPr>
          <p:spPr>
            <a:xfrm>
              <a:off x="0" y="127000"/>
              <a:ext cx="1904999" cy="1143000"/>
            </a:xfrm>
            <a:prstGeom prst="rect">
              <a:avLst/>
            </a:prstGeom>
            <a:solidFill>
              <a:schemeClr val="accent2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30"/>
            <p:cNvSpPr txBox="1"/>
            <p:nvPr/>
          </p:nvSpPr>
          <p:spPr>
            <a:xfrm>
              <a:off x="0" y="127000"/>
              <a:ext cx="1904999" cy="1143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7150" tIns="57150" rIns="57150" bIns="571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500"/>
                <a:buFont typeface="Arial"/>
                <a:buNone/>
              </a:pPr>
              <a:r>
                <a:rPr lang="tr-TR" sz="1500" b="0" i="0" u="none" strike="noStrike" cap="none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Türkiye Cumhuriyeti vatandaşı olmak</a:t>
              </a:r>
              <a:endParaRPr sz="1500" b="0" i="0" u="none" strike="noStrike" cap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236" name="Google Shape;236;p30"/>
            <p:cNvSpPr/>
            <p:nvPr/>
          </p:nvSpPr>
          <p:spPr>
            <a:xfrm>
              <a:off x="2095500" y="127000"/>
              <a:ext cx="1904999" cy="1143000"/>
            </a:xfrm>
            <a:prstGeom prst="rect">
              <a:avLst/>
            </a:prstGeom>
            <a:solidFill>
              <a:schemeClr val="accent3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30"/>
            <p:cNvSpPr txBox="1"/>
            <p:nvPr/>
          </p:nvSpPr>
          <p:spPr>
            <a:xfrm>
              <a:off x="2095500" y="127000"/>
              <a:ext cx="1904999" cy="1143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7150" tIns="57150" rIns="57150" bIns="571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500"/>
                <a:buFont typeface="Arial"/>
                <a:buNone/>
              </a:pPr>
              <a:r>
                <a:rPr lang="tr-TR" sz="1500" b="0" i="0" u="none" strike="noStrike" cap="none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Yüklenici üniversitenin örgün öğrencisi olmak (açık öğretim, uzaktan öğretim ve pasif öğrenciler hariç)</a:t>
              </a:r>
              <a:endParaRPr/>
            </a:p>
          </p:txBody>
        </p:sp>
        <p:sp>
          <p:nvSpPr>
            <p:cNvPr id="238" name="Google Shape;238;p30"/>
            <p:cNvSpPr/>
            <p:nvPr/>
          </p:nvSpPr>
          <p:spPr>
            <a:xfrm>
              <a:off x="4191000" y="127000"/>
              <a:ext cx="1904999" cy="1143000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30"/>
            <p:cNvSpPr txBox="1"/>
            <p:nvPr/>
          </p:nvSpPr>
          <p:spPr>
            <a:xfrm>
              <a:off x="4191000" y="127000"/>
              <a:ext cx="1904999" cy="1143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7150" tIns="57150" rIns="57150" bIns="571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500"/>
                <a:buFont typeface="Arial"/>
                <a:buNone/>
              </a:pPr>
              <a:r>
                <a:rPr lang="tr-TR" sz="1500" b="0" i="0" u="none" strike="noStrike" cap="none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Kuruma kayıtlı olmak</a:t>
              </a:r>
              <a:endParaRPr sz="1500" b="0" i="0" u="none" strike="noStrike" cap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240" name="Google Shape;240;p30"/>
            <p:cNvSpPr/>
            <p:nvPr/>
          </p:nvSpPr>
          <p:spPr>
            <a:xfrm>
              <a:off x="0" y="1460500"/>
              <a:ext cx="1904999" cy="1143000"/>
            </a:xfrm>
            <a:prstGeom prst="rect">
              <a:avLst/>
            </a:prstGeom>
            <a:solidFill>
              <a:srgbClr val="4372C3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30"/>
            <p:cNvSpPr txBox="1"/>
            <p:nvPr/>
          </p:nvSpPr>
          <p:spPr>
            <a:xfrm>
              <a:off x="0" y="1460500"/>
              <a:ext cx="1904999" cy="1143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7150" tIns="57150" rIns="57150" bIns="571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500"/>
                <a:buFont typeface="Arial"/>
                <a:buNone/>
              </a:pPr>
              <a:r>
                <a:rPr lang="tr-TR" sz="1500" b="0" i="0" u="none" strike="noStrike" cap="none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18 yaşını tamamlamış olmak</a:t>
              </a:r>
              <a:endParaRPr sz="1500" b="0" i="0" u="none" strike="noStrike" cap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242" name="Google Shape;242;p30"/>
            <p:cNvSpPr/>
            <p:nvPr/>
          </p:nvSpPr>
          <p:spPr>
            <a:xfrm>
              <a:off x="2095500" y="1460500"/>
              <a:ext cx="1904999" cy="1143000"/>
            </a:xfrm>
            <a:prstGeom prst="rect">
              <a:avLst/>
            </a:prstGeom>
            <a:solidFill>
              <a:schemeClr val="accent6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30"/>
            <p:cNvSpPr txBox="1"/>
            <p:nvPr/>
          </p:nvSpPr>
          <p:spPr>
            <a:xfrm>
              <a:off x="2095500" y="1460500"/>
              <a:ext cx="1904999" cy="1143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7150" tIns="57150" rIns="57150" bIns="571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500"/>
                <a:buFont typeface="Arial"/>
                <a:buNone/>
              </a:pPr>
              <a:r>
                <a:rPr lang="tr-TR" sz="1500" b="0" i="0" u="none" strike="noStrike" cap="none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Başvuru tarihinden geriye dönük bir ay süre ile uzun vadeli sigortalı olarak bildirilmemek</a:t>
              </a:r>
              <a:endParaRPr sz="1500" b="0" i="0" u="none" strike="noStrike" cap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244" name="Google Shape;244;p30"/>
            <p:cNvSpPr/>
            <p:nvPr/>
          </p:nvSpPr>
          <p:spPr>
            <a:xfrm>
              <a:off x="4191000" y="1460500"/>
              <a:ext cx="1904999" cy="1143000"/>
            </a:xfrm>
            <a:prstGeom prst="rect">
              <a:avLst/>
            </a:prstGeom>
            <a:solidFill>
              <a:schemeClr val="accent2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30"/>
            <p:cNvSpPr txBox="1"/>
            <p:nvPr/>
          </p:nvSpPr>
          <p:spPr>
            <a:xfrm>
              <a:off x="4191000" y="1460500"/>
              <a:ext cx="1904999" cy="1143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7150" tIns="57150" rIns="57150" bIns="571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500"/>
                <a:buFont typeface="Arial"/>
                <a:buNone/>
              </a:pPr>
              <a:r>
                <a:rPr lang="tr-TR" sz="1500" b="0" i="0" u="none" strike="noStrike" cap="none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Başvuru tarihi itibarıyla sigortalı olmamak</a:t>
              </a:r>
              <a:endParaRPr sz="1500" b="0" i="0" u="none" strike="noStrike" cap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246" name="Google Shape;246;p30"/>
            <p:cNvSpPr/>
            <p:nvPr/>
          </p:nvSpPr>
          <p:spPr>
            <a:xfrm>
              <a:off x="2095500" y="2793999"/>
              <a:ext cx="1904999" cy="1143000"/>
            </a:xfrm>
            <a:prstGeom prst="rect">
              <a:avLst/>
            </a:prstGeom>
            <a:solidFill>
              <a:schemeClr val="accent3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30"/>
            <p:cNvSpPr txBox="1"/>
            <p:nvPr/>
          </p:nvSpPr>
          <p:spPr>
            <a:xfrm>
              <a:off x="2095500" y="2793999"/>
              <a:ext cx="1904999" cy="1143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7150" tIns="57150" rIns="57150" bIns="571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500"/>
                <a:buFont typeface="Arial"/>
                <a:buNone/>
              </a:pPr>
              <a:r>
                <a:rPr lang="tr-TR" sz="1500" b="0" i="0" u="none" strike="noStrike" cap="none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Hane Geliri En Fazla 3 Asgari Ücrete Sahip Olmak</a:t>
              </a:r>
              <a:endParaRPr sz="1500" b="0" i="0" u="none" strike="noStrike" cap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11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71450" lvl="0" indent="-381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endParaRPr dirty="0"/>
          </a:p>
          <a:p>
            <a:pPr marL="171450" lvl="0" indent="-381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</a:pPr>
            <a:r>
              <a:rPr lang="tr-TR" sz="4800" dirty="0">
                <a:latin typeface="Garamond"/>
                <a:ea typeface="Garamond"/>
                <a:cs typeface="Garamond"/>
                <a:sym typeface="Garamond"/>
              </a:rPr>
              <a:t>Arz ederim.</a:t>
            </a:r>
            <a:endParaRPr dirty="0"/>
          </a:p>
        </p:txBody>
      </p:sp>
      <p:pic>
        <p:nvPicPr>
          <p:cNvPr id="2" name="Picture 4" descr="Bolu Abant İzzet Baysal Üniversitesi - Vikipedi">
            <a:extLst>
              <a:ext uri="{FF2B5EF4-FFF2-40B4-BE49-F238E27FC236}">
                <a16:creationId xmlns:a16="http://schemas.microsoft.com/office/drawing/2014/main" id="{88E7DCC0-693E-A1ED-CAF6-F4B76C3183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0429" y="1665515"/>
            <a:ext cx="1243141" cy="1231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eması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sı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640</Words>
  <Application>Microsoft Office PowerPoint</Application>
  <PresentationFormat>Ekran Gösterisi (4:3)</PresentationFormat>
  <Paragraphs>96</Paragraphs>
  <Slides>9</Slides>
  <Notes>9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9</vt:i4>
      </vt:variant>
    </vt:vector>
  </HeadingPairs>
  <TitlesOfParts>
    <vt:vector size="14" baseType="lpstr">
      <vt:lpstr>Arial</vt:lpstr>
      <vt:lpstr>Garamond</vt:lpstr>
      <vt:lpstr>Calibri</vt:lpstr>
      <vt:lpstr>Office Teması</vt:lpstr>
      <vt:lpstr>1_Office Teması</vt:lpstr>
      <vt:lpstr>PowerPoint Sunusu</vt:lpstr>
      <vt:lpstr>Sunum Planı</vt:lpstr>
      <vt:lpstr>Amacı ve Temel Hususlar</vt:lpstr>
      <vt:lpstr>Gençlik Programı Uygulanabilecek Durumlar</vt:lpstr>
      <vt:lpstr>Uygulama Esasları</vt:lpstr>
      <vt:lpstr>Katılımcılara Verilecek Eğitimler</vt:lpstr>
      <vt:lpstr>Katılımcılara Ödenecek Tutarlar</vt:lpstr>
      <vt:lpstr>Başvuru ve Katılım Şartları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Emrah ERDAL</dc:creator>
  <cp:lastModifiedBy>Mustafa Tanrıkulu</cp:lastModifiedBy>
  <cp:revision>3</cp:revision>
  <cp:lastPrinted>2025-02-06T06:36:01Z</cp:lastPrinted>
  <dcterms:modified xsi:type="dcterms:W3CDTF">2025-02-06T13:10:28Z</dcterms:modified>
</cp:coreProperties>
</file>